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5.jpg" ContentType="image/png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1" r:id="rId1"/>
    <p:sldMasterId id="2147483873" r:id="rId2"/>
    <p:sldMasterId id="2147483883" r:id="rId3"/>
    <p:sldMasterId id="2147483893" r:id="rId4"/>
  </p:sldMasterIdLst>
  <p:notesMasterIdLst>
    <p:notesMasterId r:id="rId30"/>
  </p:notesMasterIdLst>
  <p:handoutMasterIdLst>
    <p:handoutMasterId r:id="rId31"/>
  </p:handoutMasterIdLst>
  <p:sldIdLst>
    <p:sldId id="1181" r:id="rId5"/>
    <p:sldId id="894" r:id="rId6"/>
    <p:sldId id="895" r:id="rId7"/>
    <p:sldId id="899" r:id="rId8"/>
    <p:sldId id="1180" r:id="rId9"/>
    <p:sldId id="912" r:id="rId10"/>
    <p:sldId id="876" r:id="rId11"/>
    <p:sldId id="913" r:id="rId12"/>
    <p:sldId id="906" r:id="rId13"/>
    <p:sldId id="915" r:id="rId14"/>
    <p:sldId id="1240" r:id="rId15"/>
    <p:sldId id="917" r:id="rId16"/>
    <p:sldId id="941" r:id="rId17"/>
    <p:sldId id="905" r:id="rId18"/>
    <p:sldId id="921" r:id="rId19"/>
    <p:sldId id="874" r:id="rId20"/>
    <p:sldId id="924" r:id="rId21"/>
    <p:sldId id="925" r:id="rId22"/>
    <p:sldId id="926" r:id="rId23"/>
    <p:sldId id="927" r:id="rId24"/>
    <p:sldId id="928" r:id="rId25"/>
    <p:sldId id="929" r:id="rId26"/>
    <p:sldId id="930" r:id="rId27"/>
    <p:sldId id="871" r:id="rId28"/>
    <p:sldId id="627" r:id="rId29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89101"/>
    <a:srgbClr val="FFD579"/>
    <a:srgbClr val="0C5BA7"/>
    <a:srgbClr val="D5F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43" autoAdjust="0"/>
    <p:restoredTop sz="95377" autoAdjust="0"/>
  </p:normalViewPr>
  <p:slideViewPr>
    <p:cSldViewPr snapToGrid="0" snapToObjects="1">
      <p:cViewPr>
        <p:scale>
          <a:sx n="118" d="100"/>
          <a:sy n="118" d="100"/>
        </p:scale>
        <p:origin x="832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3DC6-0BCB-5A4B-B74B-6C22DD933AE4}" type="datetimeFigureOut">
              <a:rPr lang="fr-FR" smtClean="0"/>
              <a:t>23/04/2018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EFD13-71F1-824B-BA35-017F21CFC2D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93361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CCC34-1D9A-4045-BF4A-856066CDA014}" type="datetimeFigureOut">
              <a:rPr lang="fr-FR" smtClean="0"/>
              <a:t>23/04/2018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8292D-8E51-0041-88AD-7553C75239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65459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41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fr-FR" smtClean="0"/>
              <a:t>Open the data </a:t>
            </a:r>
            <a:r>
              <a:rPr lang="fr-FR" err="1" smtClean="0"/>
              <a:t>using</a:t>
            </a:r>
            <a:r>
              <a:rPr lang="fr-FR" smtClean="0"/>
              <a:t> open licences </a:t>
            </a:r>
          </a:p>
          <a:p>
            <a:pPr marL="457200" indent="-457200">
              <a:buFont typeface="+mj-ea"/>
              <a:buAutoNum type="circleNumDbPlain"/>
            </a:pPr>
            <a:r>
              <a:rPr lang="fr-FR" err="1" smtClean="0">
                <a:latin typeface="Trebuchet MS" charset="0"/>
              </a:rPr>
              <a:t>Give</a:t>
            </a:r>
            <a:r>
              <a:rPr lang="fr-FR" smtClean="0">
                <a:latin typeface="Trebuchet MS" charset="0"/>
              </a:rPr>
              <a:t> RDF data on the </a:t>
            </a:r>
            <a:r>
              <a:rPr lang="fr-FR" err="1" smtClean="0">
                <a:latin typeface="Trebuchet MS" charset="0"/>
              </a:rPr>
              <a:t>object</a:t>
            </a:r>
            <a:r>
              <a:rPr lang="fr-FR" smtClean="0">
                <a:latin typeface="Trebuchet MS" charset="0"/>
              </a:rPr>
              <a:t> of the HTTP URI </a:t>
            </a:r>
            <a:endParaRPr lang="fr-FR" b="0" smtClean="0">
              <a:sym typeface="Wingdings"/>
            </a:endParaRP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3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41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1) Le principe de la connaissance: «si un programme doit bien accomplir une tâche complexe, il doit en savoir beaucoup sur le monde dans lequel il opère».</a:t>
            </a:r>
          </a:p>
          <a:p>
            <a:endParaRPr lang="fr-FR" dirty="0" smtClean="0"/>
          </a:p>
          <a:p>
            <a:r>
              <a:rPr lang="fr-FR" dirty="0" smtClean="0"/>
              <a:t>2) L'hypothèse de la largeur: «Il y a deux capacités supplémentaires nécessaires pour un comportement intelligent dans des situations inattendues: se replier sur des connaissances de plus en plus générales, et assimiler à des connaissances spécifiques mais éloignées»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far-</a:t>
            </a:r>
            <a:r>
              <a:rPr lang="fr-FR" dirty="0" err="1" smtClean="0"/>
              <a:t>flung</a:t>
            </a:r>
            <a:r>
              <a:rPr lang="fr-FR" dirty="0" smtClean="0"/>
              <a:t> </a:t>
            </a:r>
            <a:r>
              <a:rPr lang="fr-FR" dirty="0" err="1" smtClean="0"/>
              <a:t>knowledge</a:t>
            </a:r>
            <a:r>
              <a:rPr lang="fr-FR" dirty="0" smtClean="0"/>
              <a:t> : connaissance lointaine 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4905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l'ontologie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spécification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formelle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d'une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conceptualisation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partagée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446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6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6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6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6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6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F87004D-592D-054D-96B7-F218DB7D70EC}" type="slidenum">
              <a:rPr lang="fr-FR" sz="1200"/>
              <a:pPr eaLnBrk="1" hangingPunct="1"/>
              <a:t>10</a:t>
            </a:fld>
            <a:endParaRPr lang="fr-FR" sz="1200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35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6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6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6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6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64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F87004D-592D-054D-96B7-F218DB7D70EC}" type="slidenum">
              <a:rPr lang="fr-FR" sz="1200"/>
              <a:pPr eaLnBrk="1" hangingPunct="1"/>
              <a:t>12</a:t>
            </a:fld>
            <a:endParaRPr lang="fr-FR" sz="1200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511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0505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292D-8E51-0041-88AD-7553C752398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675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67C7C-1751-F64F-89FA-15C9AB01F39B}" type="datetime1">
              <a:rPr lang="fr-FR" smtClean="0"/>
              <a:t>23/04/2018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Fatiha Saïs - AgroParisTech - 13-NOV-2017</a:t>
            </a:r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BC8840-4B08-6347-9483-EB92BA080F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5408-0FD9-D34C-B1E5-DD921CB01E17}" type="datetime1">
              <a:rPr lang="fr-FR" smtClean="0"/>
              <a:t>23/04/2018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Fatiha Saïs - AgroParisTech - 13-NOV-2017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1BE35-48F8-4047-9320-34B3CDC2B11C}" type="datetime1">
              <a:rPr lang="fr-FR" smtClean="0"/>
              <a:t>23/04/2018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Fatiha Saïs - AgroParisTech - 13-NOV-2017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g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OULE_Big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00242" cy="6858000"/>
          </a:xfrm>
          <a:prstGeom prst="rect">
            <a:avLst/>
          </a:prstGeom>
        </p:spPr>
      </p:pic>
      <p:pic>
        <p:nvPicPr>
          <p:cNvPr id="4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8896" y="5418138"/>
            <a:ext cx="2971272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2039408" y="2254250"/>
            <a:ext cx="3129492" cy="1301750"/>
          </a:xfrm>
        </p:spPr>
        <p:txBody>
          <a:bodyPr anchor="t"/>
          <a:lstStyle>
            <a:lvl1pPr>
              <a:lnSpc>
                <a:spcPct val="80000"/>
              </a:lnSpc>
              <a:defRPr b="1" i="0" baseline="0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pic>
        <p:nvPicPr>
          <p:cNvPr id="5" name="Image 7" descr="trait_noir.png"/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0"/>
            <a:ext cx="46038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9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3957638"/>
            <a:ext cx="390525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039938" y="3575050"/>
            <a:ext cx="1173162" cy="365125"/>
          </a:xfrm>
        </p:spPr>
        <p:txBody>
          <a:bodyPr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b="0" i="0"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E6A90AA0-456A-FA42-96AF-9BC15D3BC77D}" type="datetime1">
              <a:rPr lang="fr-FR" smtClean="0">
                <a:solidFill>
                  <a:srgbClr val="141313"/>
                </a:solidFill>
              </a:rPr>
              <a:t>23/04/2018</a:t>
            </a:fld>
            <a:endParaRPr lang="fr-FR">
              <a:solidFill>
                <a:srgbClr val="141313"/>
              </a:solidFill>
            </a:endParaRP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345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6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3987" y="1440000"/>
            <a:ext cx="8170433" cy="48600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8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942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7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9872" y="1440000"/>
            <a:ext cx="3960000" cy="48600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>
          <a:xfrm>
            <a:off x="4737102" y="1439862"/>
            <a:ext cx="4017318" cy="48600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433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9" name="Image 7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8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9872" y="2209800"/>
            <a:ext cx="3960000" cy="40902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>
          <a:xfrm>
            <a:off x="4737102" y="2209800"/>
            <a:ext cx="4017318" cy="4090062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4" name="Espace réservé du texte 8"/>
          <p:cNvSpPr>
            <a:spLocks noGrp="1"/>
          </p:cNvSpPr>
          <p:nvPr>
            <p:ph type="body" sz="quarter" idx="15"/>
          </p:nvPr>
        </p:nvSpPr>
        <p:spPr>
          <a:xfrm>
            <a:off x="4743620" y="1410690"/>
            <a:ext cx="3960000" cy="621172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7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16"/>
          </p:nvPr>
        </p:nvSpPr>
        <p:spPr>
          <a:xfrm>
            <a:off x="596900" y="1410690"/>
            <a:ext cx="3960000" cy="621172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7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126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5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0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344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7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3987" y="1440000"/>
            <a:ext cx="8170433" cy="43512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84200" y="5931701"/>
            <a:ext cx="8170220" cy="382204"/>
          </a:xfrm>
        </p:spPr>
        <p:txBody>
          <a:bodyPr/>
          <a:lstStyle>
            <a:lvl1pPr marL="0" indent="0" algn="l">
              <a:buNone/>
              <a:defRPr sz="11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9091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7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3988" y="1440000"/>
            <a:ext cx="6299366" cy="48600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120486" y="1439862"/>
            <a:ext cx="1633934" cy="4860137"/>
          </a:xfr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321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EB904C-A42D-6347-ADAF-42DADF2F9FC3}" type="datetime1">
              <a:rPr lang="fr-FR" smtClean="0">
                <a:solidFill>
                  <a:srgbClr val="141313"/>
                </a:solidFill>
              </a:rPr>
              <a:t>23/04/2018</a:t>
            </a:fld>
            <a:endParaRPr lang="fr-FR">
              <a:solidFill>
                <a:srgbClr val="14131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141313"/>
                </a:solidFill>
              </a:rPr>
              <a:t>Fatiha Saïs - AgroParisTech - 13-NOV-2017</a:t>
            </a:r>
            <a:endParaRPr lang="fr-FR">
              <a:solidFill>
                <a:srgbClr val="14131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C00E11-1B0A-A541-ACEC-A8CD1341FED3}" type="slidenum">
              <a:rPr lang="fr-FR" smtClean="0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120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F5796-DF94-5140-9B0F-6FD907290F9E}" type="datetime1">
              <a:rPr lang="fr-FR" smtClean="0"/>
              <a:t>23/04/2018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Fatiha Saïs - AgroParisTech - 13-NOV-2017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AF8B72-6FBC-B84F-A892-D564E902CF71}" type="datetime1">
              <a:rPr lang="fr-FR" smtClean="0">
                <a:solidFill>
                  <a:srgbClr val="141313"/>
                </a:solidFill>
              </a:rPr>
              <a:t>23/04/2018</a:t>
            </a:fld>
            <a:endParaRPr lang="en-US">
              <a:solidFill>
                <a:srgbClr val="14131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141313"/>
                </a:solidFill>
              </a:rPr>
              <a:t>Fatiha Saïs - AgroParisTech - 13-NOV-2017</a:t>
            </a:r>
            <a:endParaRPr lang="en-US">
              <a:solidFill>
                <a:srgbClr val="14131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2C1F95-2998-E946-980B-A9A1599DC069}" type="slidenum">
              <a:rPr lang="en-US">
                <a:solidFill>
                  <a:srgbClr val="141313"/>
                </a:solidFill>
              </a:rPr>
              <a:pPr/>
              <a:t>‹#›</a:t>
            </a:fld>
            <a:endParaRPr lang="en-US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686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g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OULE_Big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00242" cy="6858000"/>
          </a:xfrm>
          <a:prstGeom prst="rect">
            <a:avLst/>
          </a:prstGeom>
        </p:spPr>
      </p:pic>
      <p:pic>
        <p:nvPicPr>
          <p:cNvPr id="4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8896" y="5418138"/>
            <a:ext cx="2971272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2039408" y="2254250"/>
            <a:ext cx="3129492" cy="1301750"/>
          </a:xfrm>
        </p:spPr>
        <p:txBody>
          <a:bodyPr anchor="t"/>
          <a:lstStyle>
            <a:lvl1pPr>
              <a:lnSpc>
                <a:spcPct val="80000"/>
              </a:lnSpc>
              <a:defRPr b="1" i="0" baseline="0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pic>
        <p:nvPicPr>
          <p:cNvPr id="5" name="Image 7" descr="trait_noir.png"/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0"/>
            <a:ext cx="46038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9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3957638"/>
            <a:ext cx="390525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039938" y="3575050"/>
            <a:ext cx="1173162" cy="365125"/>
          </a:xfrm>
        </p:spPr>
        <p:txBody>
          <a:bodyPr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b="0" i="0"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E445CAE6-5A7B-1D47-9995-A756AA9B0A33}" type="datetime1">
              <a:rPr lang="fr-FR" smtClean="0">
                <a:solidFill>
                  <a:srgbClr val="141313"/>
                </a:solidFill>
              </a:rPr>
              <a:t>23/04/2018</a:t>
            </a:fld>
            <a:endParaRPr lang="fr-FR">
              <a:solidFill>
                <a:srgbClr val="141313"/>
              </a:solidFill>
            </a:endParaRP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3239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6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3987" y="1440000"/>
            <a:ext cx="8170433" cy="48600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8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6290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7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9872" y="1440000"/>
            <a:ext cx="3960000" cy="48600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>
          <a:xfrm>
            <a:off x="4737102" y="1439862"/>
            <a:ext cx="4017318" cy="48600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5046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9" name="Image 7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8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9872" y="2209800"/>
            <a:ext cx="3960000" cy="40902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>
          <a:xfrm>
            <a:off x="4737102" y="2209800"/>
            <a:ext cx="4017318" cy="4090062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4" name="Espace réservé du texte 8"/>
          <p:cNvSpPr>
            <a:spLocks noGrp="1"/>
          </p:cNvSpPr>
          <p:nvPr>
            <p:ph type="body" sz="quarter" idx="15"/>
          </p:nvPr>
        </p:nvSpPr>
        <p:spPr>
          <a:xfrm>
            <a:off x="4743620" y="1410690"/>
            <a:ext cx="3960000" cy="621172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7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16"/>
          </p:nvPr>
        </p:nvSpPr>
        <p:spPr>
          <a:xfrm>
            <a:off x="596900" y="1410690"/>
            <a:ext cx="3960000" cy="621172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7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4487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5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0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996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7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3987" y="1440000"/>
            <a:ext cx="8170433" cy="43512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84200" y="5931701"/>
            <a:ext cx="8170220" cy="382204"/>
          </a:xfrm>
        </p:spPr>
        <p:txBody>
          <a:bodyPr/>
          <a:lstStyle>
            <a:lvl1pPr marL="0" indent="0" algn="l">
              <a:buNone/>
              <a:defRPr sz="11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0160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7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3988" y="1440000"/>
            <a:ext cx="6299366" cy="48600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120486" y="1439862"/>
            <a:ext cx="1633934" cy="4860137"/>
          </a:xfr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1400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6D2F63-6119-B04C-A497-178D8FEF182C}" type="datetime1">
              <a:rPr lang="fr-FR" smtClean="0">
                <a:solidFill>
                  <a:srgbClr val="141313"/>
                </a:solidFill>
              </a:rPr>
              <a:t>23/04/2018</a:t>
            </a:fld>
            <a:endParaRPr lang="fr-FR">
              <a:solidFill>
                <a:srgbClr val="14131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141313"/>
                </a:solidFill>
              </a:rPr>
              <a:t>Fatiha Saïs - AgroParisTech - 13-NOV-2017</a:t>
            </a:r>
            <a:endParaRPr lang="fr-FR">
              <a:solidFill>
                <a:srgbClr val="14131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C00E11-1B0A-A541-ACEC-A8CD1341FED3}" type="slidenum">
              <a:rPr lang="fr-FR" smtClean="0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419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F3F062-CEED-5841-AC67-3540236AEE42}" type="datetime1">
              <a:rPr lang="fr-FR" smtClean="0">
                <a:solidFill>
                  <a:srgbClr val="141313"/>
                </a:solidFill>
              </a:rPr>
              <a:t>23/04/2018</a:t>
            </a:fld>
            <a:endParaRPr lang="en-US">
              <a:solidFill>
                <a:srgbClr val="14131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141313"/>
                </a:solidFill>
              </a:rPr>
              <a:t>Fatiha Saïs - AgroParisTech - 13-NOV-2017</a:t>
            </a:r>
            <a:endParaRPr lang="en-US">
              <a:solidFill>
                <a:srgbClr val="14131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2C1F95-2998-E946-980B-A9A1599DC069}" type="slidenum">
              <a:rPr lang="en-US">
                <a:solidFill>
                  <a:srgbClr val="141313"/>
                </a:solidFill>
              </a:rPr>
              <a:pPr/>
              <a:t>‹#›</a:t>
            </a:fld>
            <a:endParaRPr lang="en-US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783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779FA-405A-E248-A4E8-1D6AB9C50DA7}" type="datetime1">
              <a:rPr lang="fr-FR" smtClean="0"/>
              <a:t>23/04/2018</a:t>
            </a:fld>
            <a:endParaRPr lang="fr-F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‹#›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smtClean="0"/>
              <a:t>Fatiha Saïs - AgroParisTech - 13-NOV-2017</a:t>
            </a:r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g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OULE_Big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00242" cy="6858000"/>
          </a:xfrm>
          <a:prstGeom prst="rect">
            <a:avLst/>
          </a:prstGeom>
        </p:spPr>
      </p:pic>
      <p:pic>
        <p:nvPicPr>
          <p:cNvPr id="4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8896" y="5418138"/>
            <a:ext cx="2971272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2039408" y="2254250"/>
            <a:ext cx="3129492" cy="1301750"/>
          </a:xfrm>
        </p:spPr>
        <p:txBody>
          <a:bodyPr anchor="t"/>
          <a:lstStyle>
            <a:lvl1pPr>
              <a:lnSpc>
                <a:spcPct val="80000"/>
              </a:lnSpc>
              <a:defRPr b="1" i="0" baseline="0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pic>
        <p:nvPicPr>
          <p:cNvPr id="5" name="Image 7" descr="trait_noir.png"/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0"/>
            <a:ext cx="46038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9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3957638"/>
            <a:ext cx="390525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039938" y="3575050"/>
            <a:ext cx="1173162" cy="365125"/>
          </a:xfrm>
        </p:spPr>
        <p:txBody>
          <a:bodyPr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b="0" i="0"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025F180-257F-954A-A1CB-757F31247355}" type="datetime1">
              <a:rPr lang="fr-FR" smtClean="0">
                <a:solidFill>
                  <a:srgbClr val="141313"/>
                </a:solidFill>
              </a:rPr>
              <a:t>23/04/2018</a:t>
            </a:fld>
            <a:endParaRPr lang="fr-FR">
              <a:solidFill>
                <a:srgbClr val="141313"/>
              </a:solidFill>
            </a:endParaRP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7694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6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3987" y="1440000"/>
            <a:ext cx="8170433" cy="48600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8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2200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7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9872" y="1440000"/>
            <a:ext cx="3960000" cy="48600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>
          <a:xfrm>
            <a:off x="4737102" y="1439862"/>
            <a:ext cx="4017318" cy="48600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1189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9" name="Image 7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8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9872" y="2209800"/>
            <a:ext cx="3960000" cy="40902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>
          <a:xfrm>
            <a:off x="4737102" y="2209800"/>
            <a:ext cx="4017318" cy="4090062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4" name="Espace réservé du texte 8"/>
          <p:cNvSpPr>
            <a:spLocks noGrp="1"/>
          </p:cNvSpPr>
          <p:nvPr>
            <p:ph type="body" sz="quarter" idx="15"/>
          </p:nvPr>
        </p:nvSpPr>
        <p:spPr>
          <a:xfrm>
            <a:off x="4743620" y="1410690"/>
            <a:ext cx="3960000" cy="621172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7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16"/>
          </p:nvPr>
        </p:nvSpPr>
        <p:spPr>
          <a:xfrm>
            <a:off x="596900" y="1410690"/>
            <a:ext cx="3960000" cy="621172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7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8297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5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0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0267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7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3987" y="1440000"/>
            <a:ext cx="8170433" cy="43512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84200" y="5931701"/>
            <a:ext cx="8170220" cy="382204"/>
          </a:xfrm>
        </p:spPr>
        <p:txBody>
          <a:bodyPr/>
          <a:lstStyle>
            <a:lvl1pPr marL="0" indent="0" algn="l">
              <a:buNone/>
              <a:defRPr sz="11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3419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OULE_SmallWirefra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3359" cy="3225800"/>
          </a:xfrm>
          <a:prstGeom prst="rect">
            <a:avLst/>
          </a:prstGeom>
        </p:spPr>
      </p:pic>
      <p:pic>
        <p:nvPicPr>
          <p:cNvPr id="7" name="Image 8" descr="trait_noir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0"/>
            <a:ext cx="33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url_LIS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6200"/>
            <a:ext cx="5207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7" descr="trait_bleu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165225"/>
            <a:ext cx="390525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3988" y="1440000"/>
            <a:ext cx="6299366" cy="4860000"/>
          </a:xfrm>
        </p:spPr>
        <p:txBody>
          <a:bodyPr>
            <a:normAutofit/>
          </a:bodyPr>
          <a:lstStyle>
            <a:lvl1pPr>
              <a:defRPr sz="1600">
                <a:latin typeface="Arial"/>
                <a:cs typeface="Arial"/>
              </a:defRPr>
            </a:lvl1pPr>
            <a:lvl2pPr>
              <a:defRPr sz="15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120486" y="1439862"/>
            <a:ext cx="1633934" cy="4860137"/>
          </a:xfr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83988" y="725702"/>
            <a:ext cx="6299365" cy="439346"/>
          </a:xfr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CH" sz="1900" b="1" i="0" kern="1200" cap="none" dirty="0" smtClean="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  <a:lvl2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2pPr>
            <a:lvl3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3pPr>
            <a:lvl4pPr marL="0" indent="0" algn="l" defTabSz="457200" rtl="0" eaLnBrk="1" latinLnBrk="0" hangingPunct="1">
              <a:spcBef>
                <a:spcPct val="0"/>
              </a:spcBef>
              <a:buNone/>
              <a:defRPr lang="fr-CH" sz="2800" kern="1200" cap="none" dirty="0" smtClean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4pPr>
            <a:lvl5pPr marL="0" indent="0" algn="l" defTabSz="457200" rtl="0" eaLnBrk="1" latinLnBrk="0" hangingPunct="1">
              <a:spcBef>
                <a:spcPct val="0"/>
              </a:spcBef>
              <a:buNone/>
              <a:defRPr lang="fr-FR" sz="2800" kern="1200" cap="none" dirty="0">
                <a:solidFill>
                  <a:schemeClr val="bg1"/>
                </a:solidFill>
                <a:latin typeface="Open Sans Light"/>
                <a:ea typeface="+mj-ea"/>
                <a:cs typeface="Open Sans Light"/>
              </a:defRPr>
            </a:lvl5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584200" y="171810"/>
            <a:ext cx="6299199" cy="542025"/>
          </a:xfrm>
        </p:spPr>
        <p:txBody>
          <a:bodyPr/>
          <a:lstStyle>
            <a:lvl1pPr>
              <a:defRPr sz="2800" b="1">
                <a:latin typeface="Arial"/>
                <a:cs typeface="Arial"/>
              </a:defRPr>
            </a:lvl1pPr>
          </a:lstStyle>
          <a:p>
            <a:r>
              <a:rPr lang="fr-CH" smtClean="0"/>
              <a:t>Click to edit Master title style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91463" y="6492875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0135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60CB0B-183C-3144-BDE4-9D273F1AA3B9}" type="datetime1">
              <a:rPr lang="fr-FR" smtClean="0">
                <a:solidFill>
                  <a:srgbClr val="141313"/>
                </a:solidFill>
              </a:rPr>
              <a:t>23/04/2018</a:t>
            </a:fld>
            <a:endParaRPr lang="fr-FR">
              <a:solidFill>
                <a:srgbClr val="14131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141313"/>
                </a:solidFill>
              </a:rPr>
              <a:t>Fatiha Saïs - AgroParisTech - 13-NOV-2017</a:t>
            </a:r>
            <a:endParaRPr lang="fr-FR">
              <a:solidFill>
                <a:srgbClr val="14131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C00E11-1B0A-A541-ACEC-A8CD1341FED3}" type="slidenum">
              <a:rPr lang="fr-FR" smtClean="0">
                <a:solidFill>
                  <a:srgbClr val="141313"/>
                </a:solidFill>
              </a:rPr>
              <a:pPr>
                <a:defRPr/>
              </a:pPr>
              <a:t>‹#›</a:t>
            </a:fld>
            <a:endParaRPr lang="fr-FR">
              <a:solidFill>
                <a:srgbClr val="14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22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DEF-A4A6-9146-BA4F-C5EB8D68FF6A}" type="datetime1">
              <a:rPr lang="fr-FR" smtClean="0"/>
              <a:t>23/04/2018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Fatiha Saïs - AgroParisTech - 13-NOV-2017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EA5BA-CB0C-8E46-B571-A47C5632467F}" type="datetime1">
              <a:rPr lang="fr-FR" smtClean="0"/>
              <a:t>23/04/2018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Fatiha Saïs - AgroParisTech - 13-NOV-2017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2F1EC-8936-624F-B489-08D2408F108D}" type="datetime1">
              <a:rPr lang="fr-FR" smtClean="0"/>
              <a:t>23/04/2018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Fatiha Saïs - AgroParisTech - 13-NOV-2017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9BA20-230A-C04E-B321-EE9E69F54A47}" type="datetime1">
              <a:rPr lang="fr-FR" smtClean="0"/>
              <a:t>23/04/2018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Fatiha Saïs - AgroParisTech - 13-NOV-2017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0A90D-8736-F040-A905-CA8454B4A91B}" type="datetime1">
              <a:rPr lang="fr-FR" smtClean="0"/>
              <a:t>23/04/2018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Fatiha Saïs - AgroParisTech - 13-NOV-2017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FB66-746F-8545-92C2-ABA989DEC13A}" type="datetime1">
              <a:rPr lang="fr-FR" smtClean="0"/>
              <a:t>23/04/2018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Fatiha Saïs - AgroParisTech - 13-NOV-2017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BC8840-4B08-6347-9483-EB92BA080F87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theme" Target="../theme/theme2.xml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9" Type="http://schemas.openxmlformats.org/officeDocument/2006/relationships/theme" Target="../theme/theme4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A1C39FC-5292-204E-951F-84183196E72E}" type="datetime1">
              <a:rPr lang="fr-FR" smtClean="0"/>
              <a:t>23/04/2018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Fatiha Saïs - AgroParisTech - 13-NOV-2017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6454" y="6375922"/>
            <a:ext cx="75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E4BC8840-4B08-6347-9483-EB92BA080F87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93675" y="171450"/>
            <a:ext cx="6553200" cy="536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CH" dirty="0" smtClean="0"/>
              <a:t>Titre</a:t>
            </a:r>
            <a:endParaRPr lang="fr-FR" dirty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65100" y="1435100"/>
            <a:ext cx="8716963" cy="44862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H"/>
              <a:t>Cliquez pour modifier les styles du texte du masque</a:t>
            </a:r>
          </a:p>
          <a:p>
            <a:pPr lvl="1"/>
            <a:r>
              <a:rPr lang="fr-CH"/>
              <a:t>Deuxième niveau</a:t>
            </a:r>
          </a:p>
          <a:p>
            <a:pPr lvl="2"/>
            <a:r>
              <a:rPr lang="fr-CH"/>
              <a:t>Troisième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27025" y="6211888"/>
            <a:ext cx="117475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E503692-2528-604B-8282-72D79BBD5E52}" type="datetime1">
              <a:rPr lang="fr-FR" smtClean="0">
                <a:solidFill>
                  <a:srgbClr val="141313"/>
                </a:solidFill>
                <a:ea typeface="ＭＳ Ｐゴシック" charset="0"/>
              </a:rPr>
              <a:t>23/04/2018</a:t>
            </a:fld>
            <a:endParaRPr lang="fr-FR">
              <a:solidFill>
                <a:srgbClr val="141313"/>
              </a:solidFill>
              <a:ea typeface="ＭＳ Ｐゴシック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68550" y="6211888"/>
            <a:ext cx="440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 i="0">
                <a:solidFill>
                  <a:schemeClr val="tx1"/>
                </a:solidFill>
                <a:latin typeface="BentonSans Book"/>
                <a:ea typeface="+mn-ea"/>
                <a:cs typeface="BentonSans Book"/>
              </a:defRPr>
            </a:lvl1pPr>
          </a:lstStyle>
          <a:p>
            <a:pPr>
              <a:defRPr/>
            </a:pPr>
            <a:r>
              <a:rPr lang="fr-FR" smtClean="0">
                <a:solidFill>
                  <a:srgbClr val="141313"/>
                </a:solidFill>
              </a:rPr>
              <a:t>Fatiha Saïs - AgroParisTech - 13-NOV-2017</a:t>
            </a:r>
            <a:endParaRPr lang="fr-FR">
              <a:solidFill>
                <a:srgbClr val="141313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007350" y="6211888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141313"/>
              </a:solidFill>
              <a:ea typeface="ＭＳ Ｐゴシック" charset="0"/>
            </a:endParaRPr>
          </a:p>
        </p:txBody>
      </p:sp>
      <p:pic>
        <p:nvPicPr>
          <p:cNvPr id="7" name="Imag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20765" y="357188"/>
            <a:ext cx="1633471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5894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 cap="all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ebas Neue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ebas Neue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ebas Neue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ebas Neue" charset="0"/>
          <a:ea typeface="ＭＳ Ｐゴシック" charset="0"/>
        </a:defRPr>
      </a:lvl9pPr>
    </p:titleStyle>
    <p:bodyStyle>
      <a:lvl1pPr marL="184150" indent="-184150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46088" indent="-261938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630238" indent="-184150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BentonSans Condensed Book" charset="0"/>
          <a:cs typeface="Arial"/>
        </a:defRPr>
      </a:lvl3pPr>
      <a:lvl4pPr marL="901700" indent="-271463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BentonSans Condensed Book" charset="0"/>
          <a:cs typeface="Arial"/>
        </a:defRPr>
      </a:lvl4pPr>
      <a:lvl5pPr marL="1076325" indent="-174625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BentonSans Condensed Book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93675" y="171450"/>
            <a:ext cx="6553200" cy="536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CH" dirty="0" smtClean="0"/>
              <a:t>Titre</a:t>
            </a:r>
            <a:endParaRPr lang="fr-FR" dirty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65100" y="1435100"/>
            <a:ext cx="8716963" cy="44862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H"/>
              <a:t>Cliquez pour modifier les styles du texte du masque</a:t>
            </a:r>
          </a:p>
          <a:p>
            <a:pPr lvl="1"/>
            <a:r>
              <a:rPr lang="fr-CH"/>
              <a:t>Deuxième niveau</a:t>
            </a:r>
          </a:p>
          <a:p>
            <a:pPr lvl="2"/>
            <a:r>
              <a:rPr lang="fr-CH"/>
              <a:t>Troisième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27025" y="6211888"/>
            <a:ext cx="117475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3E277E-0DEB-4645-BD0C-8E078728758E}" type="datetime1">
              <a:rPr lang="fr-FR" smtClean="0">
                <a:solidFill>
                  <a:srgbClr val="141313"/>
                </a:solidFill>
                <a:ea typeface="ＭＳ Ｐゴシック" charset="0"/>
              </a:rPr>
              <a:t>23/04/2018</a:t>
            </a:fld>
            <a:endParaRPr lang="fr-FR">
              <a:solidFill>
                <a:srgbClr val="141313"/>
              </a:solidFill>
              <a:ea typeface="ＭＳ Ｐゴシック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68550" y="6211888"/>
            <a:ext cx="440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 i="0">
                <a:solidFill>
                  <a:schemeClr val="tx1"/>
                </a:solidFill>
                <a:latin typeface="BentonSans Book"/>
                <a:ea typeface="+mn-ea"/>
                <a:cs typeface="BentonSans Book"/>
              </a:defRPr>
            </a:lvl1pPr>
          </a:lstStyle>
          <a:p>
            <a:pPr>
              <a:defRPr/>
            </a:pPr>
            <a:r>
              <a:rPr lang="fr-FR" smtClean="0">
                <a:solidFill>
                  <a:srgbClr val="141313"/>
                </a:solidFill>
              </a:rPr>
              <a:t>Fatiha Saïs - AgroParisTech - 13-NOV-2017</a:t>
            </a:r>
            <a:endParaRPr lang="fr-FR">
              <a:solidFill>
                <a:srgbClr val="141313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007350" y="6211888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141313"/>
              </a:solidFill>
              <a:ea typeface="ＭＳ Ｐゴシック" charset="0"/>
            </a:endParaRPr>
          </a:p>
        </p:txBody>
      </p:sp>
      <p:pic>
        <p:nvPicPr>
          <p:cNvPr id="7" name="Imag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20765" y="357188"/>
            <a:ext cx="1633471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81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 cap="all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ebas Neue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ebas Neue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ebas Neue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ebas Neue" charset="0"/>
          <a:ea typeface="ＭＳ Ｐゴシック" charset="0"/>
        </a:defRPr>
      </a:lvl9pPr>
    </p:titleStyle>
    <p:bodyStyle>
      <a:lvl1pPr marL="184150" indent="-184150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46088" indent="-261938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630238" indent="-184150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BentonSans Condensed Book" charset="0"/>
          <a:cs typeface="Arial"/>
        </a:defRPr>
      </a:lvl3pPr>
      <a:lvl4pPr marL="901700" indent="-271463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BentonSans Condensed Book" charset="0"/>
          <a:cs typeface="Arial"/>
        </a:defRPr>
      </a:lvl4pPr>
      <a:lvl5pPr marL="1076325" indent="-174625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BentonSans Condensed Book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93675" y="171450"/>
            <a:ext cx="6553200" cy="536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CH" dirty="0" smtClean="0"/>
              <a:t>Titre</a:t>
            </a:r>
            <a:endParaRPr lang="fr-FR" dirty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65100" y="1435100"/>
            <a:ext cx="8716963" cy="44862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H"/>
              <a:t>Cliquez pour modifier les styles du texte du masque</a:t>
            </a:r>
          </a:p>
          <a:p>
            <a:pPr lvl="1"/>
            <a:r>
              <a:rPr lang="fr-CH"/>
              <a:t>Deuxième niveau</a:t>
            </a:r>
          </a:p>
          <a:p>
            <a:pPr lvl="2"/>
            <a:r>
              <a:rPr lang="fr-CH"/>
              <a:t>Troisième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27025" y="6211888"/>
            <a:ext cx="117475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92D3F1-EEAA-4346-9A18-95F3B4B65697}" type="datetime1">
              <a:rPr lang="fr-FR" smtClean="0">
                <a:solidFill>
                  <a:srgbClr val="141313"/>
                </a:solidFill>
                <a:ea typeface="ＭＳ Ｐゴシック" charset="0"/>
              </a:rPr>
              <a:t>23/04/2018</a:t>
            </a:fld>
            <a:endParaRPr lang="fr-FR">
              <a:solidFill>
                <a:srgbClr val="141313"/>
              </a:solidFill>
              <a:ea typeface="ＭＳ Ｐゴシック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68550" y="6211888"/>
            <a:ext cx="440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 i="0">
                <a:solidFill>
                  <a:schemeClr val="tx1"/>
                </a:solidFill>
                <a:latin typeface="BentonSans Book"/>
                <a:ea typeface="+mn-ea"/>
                <a:cs typeface="BentonSans Book"/>
              </a:defRPr>
            </a:lvl1pPr>
          </a:lstStyle>
          <a:p>
            <a:pPr>
              <a:defRPr/>
            </a:pPr>
            <a:r>
              <a:rPr lang="fr-FR" smtClean="0">
                <a:solidFill>
                  <a:srgbClr val="141313"/>
                </a:solidFill>
              </a:rPr>
              <a:t>Fatiha Saïs - AgroParisTech - 13-NOV-2017</a:t>
            </a:r>
            <a:endParaRPr lang="fr-FR">
              <a:solidFill>
                <a:srgbClr val="141313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007350" y="6211888"/>
            <a:ext cx="863600" cy="365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entonSans Book" charset="0"/>
                <a:cs typeface="BentonSans Book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C00E11-1B0A-A541-ACEC-A8CD1341FED3}" type="slidenum">
              <a:rPr lang="fr-FR">
                <a:solidFill>
                  <a:srgbClr val="141313"/>
                </a:solidFill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141313"/>
              </a:solidFill>
              <a:ea typeface="ＭＳ Ｐゴシック" charset="0"/>
            </a:endParaRPr>
          </a:p>
        </p:txBody>
      </p:sp>
      <p:pic>
        <p:nvPicPr>
          <p:cNvPr id="7" name="Imag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20765" y="357188"/>
            <a:ext cx="1633471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10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 cap="all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ebas Neue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ebas Neue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ebas Neue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Bebas Neue" charset="0"/>
          <a:ea typeface="ＭＳ Ｐゴシック" charset="0"/>
        </a:defRPr>
      </a:lvl9pPr>
    </p:titleStyle>
    <p:bodyStyle>
      <a:lvl1pPr marL="184150" indent="-184150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446088" indent="-261938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630238" indent="-184150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BentonSans Condensed Book" charset="0"/>
          <a:cs typeface="Arial"/>
        </a:defRPr>
      </a:lvl3pPr>
      <a:lvl4pPr marL="901700" indent="-271463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BentonSans Condensed Book" charset="0"/>
          <a:cs typeface="Arial"/>
        </a:defRPr>
      </a:lvl4pPr>
      <a:lvl5pPr marL="1076325" indent="-174625" algn="l" defTabSz="457200" rtl="0" eaLnBrk="1" fontAlgn="base" hangingPunct="1">
        <a:spcBef>
          <a:spcPct val="20000"/>
        </a:spcBef>
        <a:spcAft>
          <a:spcPct val="0"/>
        </a:spcAft>
        <a:buClr>
          <a:srgbClr val="00A0AF"/>
        </a:buClr>
        <a:buFont typeface="Arial" charset="0"/>
        <a:buChar char="•"/>
        <a:defRPr sz="2800" kern="1200">
          <a:solidFill>
            <a:schemeClr val="tx1"/>
          </a:solidFill>
          <a:latin typeface="Arial"/>
          <a:ea typeface="BentonSans Condensed Book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v.okfn.org/dataset/lov/vocabs/foaf" TargetMode="External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source_Description_Framework" TargetMode="Externa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s://it.wikipedia.org/wiki/File:W3C-Semantic_Web_layerCake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18082" y="223670"/>
            <a:ext cx="8795657" cy="1774370"/>
          </a:xfrm>
        </p:spPr>
        <p:txBody>
          <a:bodyPr/>
          <a:lstStyle/>
          <a:p>
            <a:r>
              <a:rPr lang="en-GB" sz="3600" b="1" dirty="0" smtClean="0"/>
              <a:t>Knowledge Graph Completion</a:t>
            </a:r>
            <a:br>
              <a:rPr lang="en-GB" sz="3600" b="1" dirty="0" smtClean="0"/>
            </a:br>
            <a:r>
              <a:rPr lang="en-GB" sz="3600" b="1" dirty="0" smtClean="0">
                <a:solidFill>
                  <a:srgbClr val="0070C0"/>
                </a:solidFill>
              </a:rPr>
              <a:t>Part 1: Introduction</a:t>
            </a:r>
            <a:endParaRPr lang="en-GB" sz="3600" cap="small" dirty="0">
              <a:solidFill>
                <a:srgbClr val="0070C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57200" y="4279890"/>
            <a:ext cx="8629553" cy="1018823"/>
          </a:xfrm>
        </p:spPr>
        <p:txBody>
          <a:bodyPr>
            <a:noAutofit/>
          </a:bodyPr>
          <a:lstStyle/>
          <a:p>
            <a:pPr marL="63500"/>
            <a:r>
              <a:rPr lang="fr-FR" sz="1800" baseline="30000" dirty="0" smtClean="0">
                <a:latin typeface="Georgia" charset="0"/>
                <a:ea typeface="ＭＳ Ｐゴシック" charset="0"/>
                <a:cs typeface="ＭＳ Ｐゴシック" charset="0"/>
              </a:rPr>
              <a:t>(1)</a:t>
            </a:r>
            <a:r>
              <a:rPr lang="fr-FR" sz="1800" dirty="0" smtClean="0">
                <a:latin typeface="Georgia" charset="0"/>
                <a:ea typeface="ＭＳ Ｐゴシック" charset="0"/>
                <a:cs typeface="ＭＳ Ｐゴシック" charset="0"/>
              </a:rPr>
              <a:t> </a:t>
            </a:r>
            <a:r>
              <a:rPr lang="fr-CA" sz="1800" dirty="0" err="1" smtClean="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rPr>
              <a:t>Lri</a:t>
            </a:r>
            <a:r>
              <a:rPr lang="fr-CA" sz="1800" dirty="0" smtClean="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rPr>
              <a:t>, Paris Sud </a:t>
            </a:r>
            <a:r>
              <a:rPr lang="fr-CA" sz="1800" dirty="0" err="1" smtClean="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rPr>
              <a:t>University</a:t>
            </a:r>
            <a:r>
              <a:rPr lang="fr-CA" sz="1800" dirty="0" smtClean="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rPr>
              <a:t>, CNRS, Paris Saclay </a:t>
            </a:r>
            <a:r>
              <a:rPr lang="fr-CA" sz="1800" dirty="0" err="1" smtClean="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rPr>
              <a:t>university</a:t>
            </a:r>
            <a:endParaRPr lang="fr-CA" sz="1800" dirty="0">
              <a:solidFill>
                <a:schemeClr val="tx1"/>
              </a:solidFill>
              <a:latin typeface="Georgia" charset="0"/>
              <a:ea typeface="ＭＳ Ｐゴシック" charset="0"/>
              <a:cs typeface="ＭＳ Ｐゴシック" charset="0"/>
            </a:endParaRPr>
          </a:p>
          <a:p>
            <a:pPr marL="63500"/>
            <a:r>
              <a:rPr lang="fr-FR" sz="1800" baseline="30000" dirty="0" smtClean="0">
                <a:latin typeface="Georgia" charset="0"/>
                <a:ea typeface="ＭＳ Ｐゴシック" charset="0"/>
                <a:cs typeface="ＭＳ Ｐゴシック" charset="0"/>
              </a:rPr>
              <a:t>(</a:t>
            </a:r>
            <a:r>
              <a:rPr lang="fr-FR" sz="1800" baseline="30000" dirty="0">
                <a:latin typeface="Georgia" charset="0"/>
                <a:ea typeface="ＭＳ Ｐゴシック" charset="0"/>
                <a:cs typeface="ＭＳ Ｐゴシック" charset="0"/>
              </a:rPr>
              <a:t>2</a:t>
            </a:r>
            <a:r>
              <a:rPr lang="fr-FR" sz="1800" baseline="30000" dirty="0" smtClean="0">
                <a:latin typeface="Georgia" charset="0"/>
                <a:ea typeface="ＭＳ Ｐゴシック" charset="0"/>
                <a:cs typeface="ＭＳ Ｐゴシック" charset="0"/>
              </a:rPr>
              <a:t>)</a:t>
            </a:r>
            <a:r>
              <a:rPr lang="fr-FR" sz="1800" dirty="0" smtClean="0">
                <a:latin typeface="Georgia" charset="0"/>
                <a:ea typeface="ＭＳ Ｐゴシック" charset="0"/>
                <a:cs typeface="ＭＳ Ｐゴシック" charset="0"/>
              </a:rPr>
              <a:t> </a:t>
            </a:r>
            <a:r>
              <a:rPr lang="fr-CA" sz="1800" smtClean="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rPr>
              <a:t>INRA, </a:t>
            </a:r>
            <a:r>
              <a:rPr lang="fr-CA" sz="1800" dirty="0" err="1" smtClean="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rPr>
              <a:t>GaMMA</a:t>
            </a:r>
            <a:r>
              <a:rPr lang="fr-CA" sz="1800" dirty="0" smtClean="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rPr>
              <a:t> team</a:t>
            </a:r>
            <a:endParaRPr lang="fr-CA" sz="1800" dirty="0">
              <a:solidFill>
                <a:schemeClr val="tx1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457200" y="2469027"/>
            <a:ext cx="7875004" cy="1810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"/>
            <a:r>
              <a:rPr lang="fr-FR" sz="2200" u="sng" dirty="0" smtClean="0">
                <a:latin typeface="Georgia" charset="0"/>
                <a:ea typeface="ＭＳ Ｐゴシック" charset="0"/>
                <a:cs typeface="ＭＳ Ｐゴシック" charset="0"/>
              </a:rPr>
              <a:t>Fatiha Saïs </a:t>
            </a:r>
            <a:r>
              <a:rPr lang="fr-FR" sz="2200" u="sng" baseline="30000" dirty="0">
                <a:latin typeface="Georgia" charset="0"/>
                <a:ea typeface="ＭＳ Ｐゴシック" charset="0"/>
                <a:cs typeface="ＭＳ Ｐゴシック" charset="0"/>
              </a:rPr>
              <a:t>(1)</a:t>
            </a:r>
            <a:endParaRPr lang="fr-FR" sz="2200" u="sng" baseline="30000" dirty="0" smtClean="0">
              <a:latin typeface="Georgia" charset="0"/>
              <a:ea typeface="ＭＳ Ｐゴシック" charset="0"/>
              <a:cs typeface="ＭＳ Ｐゴシック" charset="0"/>
            </a:endParaRPr>
          </a:p>
          <a:p>
            <a:pPr marL="63500"/>
            <a:r>
              <a:rPr lang="fr-FR" sz="2200" dirty="0" smtClean="0">
                <a:latin typeface="Georgia" charset="0"/>
                <a:ea typeface="ＭＳ Ｐゴシック" charset="0"/>
                <a:cs typeface="ＭＳ Ｐゴシック" charset="0"/>
              </a:rPr>
              <a:t>Nathalie Pernelle</a:t>
            </a:r>
            <a:r>
              <a:rPr lang="fr-FR" sz="2200" baseline="30000" dirty="0">
                <a:latin typeface="Georgia" charset="0"/>
                <a:ea typeface="ＭＳ Ｐゴシック" charset="0"/>
                <a:cs typeface="ＭＳ Ｐゴシック" charset="0"/>
              </a:rPr>
              <a:t>(1</a:t>
            </a:r>
            <a:r>
              <a:rPr lang="fr-FR" sz="2200" baseline="30000" dirty="0" smtClean="0">
                <a:latin typeface="Georgia" charset="0"/>
                <a:ea typeface="ＭＳ Ｐゴシック" charset="0"/>
                <a:cs typeface="ＭＳ Ｐゴシック" charset="0"/>
              </a:rPr>
              <a:t>)</a:t>
            </a:r>
            <a:endParaRPr lang="fr-FR" sz="2200" dirty="0" smtClean="0">
              <a:latin typeface="Georgia" charset="0"/>
              <a:ea typeface="ＭＳ Ｐゴシック" charset="0"/>
              <a:cs typeface="ＭＳ Ｐゴシック" charset="0"/>
            </a:endParaRPr>
          </a:p>
          <a:p>
            <a:pPr marL="63500"/>
            <a:r>
              <a:rPr lang="fr-FR" sz="2200" dirty="0" err="1" smtClean="0">
                <a:latin typeface="Georgia" charset="0"/>
                <a:ea typeface="ＭＳ Ｐゴシック" charset="0"/>
                <a:cs typeface="ＭＳ Ｐゴシック" charset="0"/>
              </a:rPr>
              <a:t>Danai</a:t>
            </a:r>
            <a:r>
              <a:rPr lang="fr-FR" sz="2200" dirty="0" smtClean="0">
                <a:latin typeface="Georgia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2200" dirty="0" err="1" smtClean="0">
                <a:latin typeface="Georgia" charset="0"/>
                <a:ea typeface="ＭＳ Ｐゴシック" charset="0"/>
                <a:cs typeface="ＭＳ Ｐゴシック" charset="0"/>
              </a:rPr>
              <a:t>Symeonidou</a:t>
            </a:r>
            <a:r>
              <a:rPr lang="fr-FR" sz="2200" baseline="30000" dirty="0" smtClean="0">
                <a:latin typeface="Georgia" charset="0"/>
                <a:ea typeface="ＭＳ Ｐゴシック" charset="0"/>
                <a:cs typeface="ＭＳ Ｐゴシック" charset="0"/>
              </a:rPr>
              <a:t>(2)</a:t>
            </a:r>
            <a:endParaRPr lang="fr-FR" sz="2200" dirty="0" smtClean="0">
              <a:latin typeface="Georgia" charset="0"/>
              <a:ea typeface="ＭＳ Ｐゴシック" charset="0"/>
              <a:cs typeface="ＭＳ Ｐゴシック" charset="0"/>
            </a:endParaRPr>
          </a:p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1</a:t>
            </a:fld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27" y="5769700"/>
            <a:ext cx="1005630" cy="9713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77" y="5791590"/>
            <a:ext cx="1142886" cy="10143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383" y="5867175"/>
            <a:ext cx="863194" cy="8631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72" y="5897383"/>
            <a:ext cx="1947247" cy="659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43" y="5931799"/>
            <a:ext cx="1668616" cy="68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296" y="1700281"/>
            <a:ext cx="2706908" cy="236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1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xfrm>
            <a:off x="8386454" y="6475938"/>
            <a:ext cx="754394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22A172B-45C8-614F-BB3A-32996E6D8907}" type="slidenum">
              <a:rPr lang="en-GB" sz="1800">
                <a:solidFill>
                  <a:srgbClr val="FFFFFF"/>
                </a:solidFill>
              </a:rPr>
              <a:pPr eaLnBrk="1" hangingPunct="1"/>
              <a:t>10</a:t>
            </a:fld>
            <a:endParaRPr lang="en-GB" sz="1800">
              <a:solidFill>
                <a:srgbClr val="FFFFFF"/>
              </a:solidFill>
            </a:endParaRPr>
          </a:p>
        </p:txBody>
      </p:sp>
      <p:sp>
        <p:nvSpPr>
          <p:cNvPr id="60" name="Espace réservé du numéro de diapositive 5"/>
          <p:cNvSpPr txBox="1">
            <a:spLocks/>
          </p:cNvSpPr>
          <p:nvPr/>
        </p:nvSpPr>
        <p:spPr bwMode="auto">
          <a:xfrm>
            <a:off x="8386454" y="6571184"/>
            <a:ext cx="754394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457200" rtl="0" eaLnBrk="0" latinLnBrk="0" hangingPunct="0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latinLnBrk="0" hangingPunct="0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1143000" indent="-228600" algn="l" defTabSz="457200" rtl="0" eaLnBrk="0" latinLnBrk="0" hangingPunct="0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600200" indent="-228600" algn="l" defTabSz="457200" rtl="0" eaLnBrk="0" latinLnBrk="0" hangingPunct="0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2057400" indent="-228600" algn="l" defTabSz="457200" rtl="0" eaLnBrk="0" latinLnBrk="0" hangingPunct="0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eaLnBrk="1" hangingPunct="1"/>
            <a:fld id="{C9D472E8-A925-2648-90F0-4BD97B1FCF4C}" type="slidenum">
              <a:rPr lang="en-GB" sz="1800" smtClean="0">
                <a:solidFill>
                  <a:srgbClr val="FFFFFF"/>
                </a:solidFill>
              </a:rPr>
              <a:pPr eaLnBrk="1" hangingPunct="1"/>
              <a:t>10</a:t>
            </a:fld>
            <a:endParaRPr lang="en-GB" sz="1800" dirty="0">
              <a:solidFill>
                <a:srgbClr val="FFFFFF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75405" y="76490"/>
            <a:ext cx="5791200" cy="1371600"/>
          </a:xfrm>
        </p:spPr>
        <p:txBody>
          <a:bodyPr/>
          <a:lstStyle/>
          <a:p>
            <a:r>
              <a:rPr lang="en-US" dirty="0" smtClean="0"/>
              <a:t>OWL ontology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19" name="Content Placeholder 11"/>
          <p:cNvSpPr txBox="1">
            <a:spLocks/>
          </p:cNvSpPr>
          <p:nvPr/>
        </p:nvSpPr>
        <p:spPr>
          <a:xfrm>
            <a:off x="206271" y="1033544"/>
            <a:ext cx="4031431" cy="2302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 smtClean="0">
                <a:solidFill>
                  <a:srgbClr val="C00000"/>
                </a:solidFill>
              </a:rPr>
              <a:t>OWL – Web Ontology Language 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600" b="0" dirty="0" smtClean="0"/>
              <a:t>Represents </a:t>
            </a:r>
            <a:r>
              <a:rPr lang="en-GB" sz="1600" b="0" dirty="0"/>
              <a:t>rich and complex knowledge about things 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600" b="0" dirty="0"/>
              <a:t>B</a:t>
            </a:r>
            <a:r>
              <a:rPr lang="en-GB" sz="1600" b="0" dirty="0" smtClean="0"/>
              <a:t>ased on First </a:t>
            </a:r>
            <a:r>
              <a:rPr lang="en-GB" sz="1600" b="0" dirty="0"/>
              <a:t>Order Logic (FOL) 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600" b="0" dirty="0"/>
              <a:t>C</a:t>
            </a:r>
            <a:r>
              <a:rPr lang="en-GB" sz="1600" b="0" dirty="0" smtClean="0"/>
              <a:t>an </a:t>
            </a:r>
            <a:r>
              <a:rPr lang="en-GB" sz="1600" b="0" dirty="0"/>
              <a:t>be used to verify the consistency of </a:t>
            </a:r>
            <a:r>
              <a:rPr lang="en-GB" sz="1600" b="0" dirty="0" smtClean="0"/>
              <a:t>knowledge </a:t>
            </a:r>
            <a:endParaRPr lang="en-GB" sz="1600" b="0" dirty="0"/>
          </a:p>
          <a:p>
            <a:pPr marL="342900" indent="-342900">
              <a:buFont typeface="Arial" charset="0"/>
              <a:buChar char="•"/>
            </a:pPr>
            <a:r>
              <a:rPr lang="en-GB" sz="1600" b="0" dirty="0"/>
              <a:t>C</a:t>
            </a:r>
            <a:r>
              <a:rPr lang="en-GB" sz="1600" b="0" dirty="0" smtClean="0"/>
              <a:t>an </a:t>
            </a:r>
            <a:r>
              <a:rPr lang="en-GB" sz="1600" b="0" dirty="0"/>
              <a:t>make implicit knowledge explicit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86" y="3686351"/>
            <a:ext cx="5978218" cy="3067395"/>
          </a:xfrm>
          <a:prstGeom prst="rect">
            <a:avLst/>
          </a:prstGeom>
        </p:spPr>
      </p:pic>
      <p:sp>
        <p:nvSpPr>
          <p:cNvPr id="116" name="Content Placeholder 11"/>
          <p:cNvSpPr txBox="1">
            <a:spLocks/>
          </p:cNvSpPr>
          <p:nvPr/>
        </p:nvSpPr>
        <p:spPr>
          <a:xfrm>
            <a:off x="4899600" y="525037"/>
            <a:ext cx="4197209" cy="3161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GB" sz="1600" dirty="0" smtClean="0">
                <a:solidFill>
                  <a:srgbClr val="C00000"/>
                </a:solidFill>
              </a:rPr>
              <a:t>Classes: </a:t>
            </a:r>
            <a:r>
              <a:rPr lang="en-GB" sz="1600" b="0" dirty="0" smtClean="0"/>
              <a:t>concepts or collections of objects (individuals)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600" dirty="0" smtClean="0">
                <a:solidFill>
                  <a:srgbClr val="C00000"/>
                </a:solidFill>
              </a:rPr>
              <a:t>Properties</a:t>
            </a:r>
            <a:r>
              <a:rPr lang="en-GB" sz="1600" dirty="0" smtClean="0"/>
              <a:t>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sz="1600" dirty="0" err="1" smtClean="0"/>
              <a:t>owl:DataTypeProperty</a:t>
            </a:r>
            <a:r>
              <a:rPr lang="en-GB" sz="1600" dirty="0" smtClean="0"/>
              <a:t> (attribute)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sz="1600" dirty="0" err="1" smtClean="0"/>
              <a:t>owl:ObjectProperty</a:t>
            </a:r>
            <a:r>
              <a:rPr lang="en-GB" sz="1600" dirty="0" smtClean="0"/>
              <a:t> (relation)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600" dirty="0">
                <a:solidFill>
                  <a:srgbClr val="C00000"/>
                </a:solidFill>
              </a:rPr>
              <a:t>Hierarchy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sz="1600" dirty="0" err="1"/>
              <a:t>owl:subClassOf</a:t>
            </a:r>
            <a:endParaRPr lang="en-GB" sz="1600" dirty="0"/>
          </a:p>
          <a:p>
            <a:pPr marL="800100" lvl="1" indent="-342900">
              <a:buFont typeface="Arial" charset="0"/>
              <a:buChar char="•"/>
            </a:pPr>
            <a:r>
              <a:rPr lang="en-GB" sz="1600" dirty="0" err="1" smtClean="0"/>
              <a:t>owl:subPropertyOf</a:t>
            </a:r>
            <a:endParaRPr lang="en-GB" sz="1600" dirty="0" smtClean="0"/>
          </a:p>
          <a:p>
            <a:pPr marL="342900" indent="-342900">
              <a:buFont typeface="Arial" charset="0"/>
              <a:buChar char="•"/>
            </a:pPr>
            <a:r>
              <a:rPr lang="en-GB" sz="1600" dirty="0">
                <a:solidFill>
                  <a:srgbClr val="C00000"/>
                </a:solidFill>
              </a:rPr>
              <a:t>Individuals</a:t>
            </a:r>
            <a:r>
              <a:rPr lang="en-GB" sz="1600" dirty="0"/>
              <a:t>: </a:t>
            </a:r>
            <a:r>
              <a:rPr lang="en-GB" sz="1600" b="0" dirty="0"/>
              <a:t>ground-level of the ontology (instances</a:t>
            </a:r>
            <a:r>
              <a:rPr lang="en-GB" sz="1600" b="0" dirty="0" smtClean="0"/>
              <a:t>)</a:t>
            </a:r>
            <a:endParaRPr lang="en-GB" sz="1600" b="0" dirty="0"/>
          </a:p>
        </p:txBody>
      </p:sp>
    </p:spTree>
    <p:extLst>
      <p:ext uri="{BB962C8B-B14F-4D97-AF65-F5344CB8AC3E}">
        <p14:creationId xmlns:p14="http://schemas.microsoft.com/office/powerpoint/2010/main" val="20252754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700345" cy="1371600"/>
          </a:xfrm>
        </p:spPr>
        <p:txBody>
          <a:bodyPr/>
          <a:lstStyle/>
          <a:p>
            <a:r>
              <a:rPr lang="en-US" dirty="0" smtClean="0"/>
              <a:t>ontology levels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11</a:t>
            </a:fld>
            <a:endParaRPr lang="fr-FR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47" y="2484437"/>
            <a:ext cx="6484536" cy="4373563"/>
          </a:xfrm>
          <a:ln w="69850">
            <a:solidFill>
              <a:srgbClr val="C00000"/>
            </a:solidFill>
          </a:ln>
          <a:scene3d>
            <a:camera prst="isometricOffAxis2Top">
              <a:rot lat="18212890" lon="2690087" rev="19173847"/>
            </a:camera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18" y="763587"/>
            <a:ext cx="7035800" cy="3441700"/>
          </a:xfrm>
          <a:prstGeom prst="rect">
            <a:avLst/>
          </a:prstGeom>
          <a:noFill/>
          <a:ln w="69850">
            <a:solidFill>
              <a:srgbClr val="00B050"/>
            </a:solidFill>
          </a:ln>
          <a:scene3d>
            <a:camera prst="isometricOffAxis2Top">
              <a:rot lat="18288425" lon="2818547" rev="19067568"/>
            </a:camera>
            <a:lightRig rig="threePt" dir="t"/>
          </a:scene3d>
        </p:spPr>
      </p:pic>
      <p:cxnSp>
        <p:nvCxnSpPr>
          <p:cNvPr id="33" name="Straight Connector 32"/>
          <p:cNvCxnSpPr/>
          <p:nvPr/>
        </p:nvCxnSpPr>
        <p:spPr>
          <a:xfrm>
            <a:off x="172468" y="3485667"/>
            <a:ext cx="8807669" cy="67278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724957" y="2606566"/>
            <a:ext cx="304800" cy="1450427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391807" y="2094818"/>
            <a:ext cx="1187669" cy="2992189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583241" y="2336143"/>
            <a:ext cx="2149192" cy="2561678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339012" y="3213061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:type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61208" y="3213061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:type</a:t>
            </a:r>
            <a:endParaRPr lang="en-US" sz="140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26713" y="3213060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:type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1171488"/>
            <a:ext cx="2312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Conceptual level:</a:t>
            </a:r>
          </a:p>
          <a:p>
            <a:r>
              <a:rPr lang="en-US" dirty="0" smtClean="0"/>
              <a:t>- classes, properties (relations)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17329" y="5220307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Instance level:</a:t>
            </a:r>
          </a:p>
          <a:p>
            <a:r>
              <a:rPr lang="en-US" dirty="0" smtClean="0"/>
              <a:t>- facts (individuals)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82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xfrm>
            <a:off x="8386454" y="6475938"/>
            <a:ext cx="754394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22A172B-45C8-614F-BB3A-32996E6D8907}" type="slidenum">
              <a:rPr lang="en-GB" sz="1800">
                <a:solidFill>
                  <a:srgbClr val="FFFFFF"/>
                </a:solidFill>
              </a:rPr>
              <a:pPr eaLnBrk="1" hangingPunct="1"/>
              <a:t>12</a:t>
            </a:fld>
            <a:endParaRPr lang="en-GB" sz="1800">
              <a:solidFill>
                <a:srgbClr val="FFFFFF"/>
              </a:solidFill>
            </a:endParaRPr>
          </a:p>
        </p:txBody>
      </p:sp>
      <p:sp>
        <p:nvSpPr>
          <p:cNvPr id="60" name="Espace réservé du numéro de diapositive 5"/>
          <p:cNvSpPr txBox="1">
            <a:spLocks/>
          </p:cNvSpPr>
          <p:nvPr/>
        </p:nvSpPr>
        <p:spPr bwMode="auto">
          <a:xfrm>
            <a:off x="8386454" y="6571184"/>
            <a:ext cx="754394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457200" rtl="0" eaLnBrk="0" latinLnBrk="0" hangingPunct="0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latinLnBrk="0" hangingPunct="0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1143000" indent="-228600" algn="l" defTabSz="457200" rtl="0" eaLnBrk="0" latinLnBrk="0" hangingPunct="0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600200" indent="-228600" algn="l" defTabSz="457200" rtl="0" eaLnBrk="0" latinLnBrk="0" hangingPunct="0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2057400" indent="-228600" algn="l" defTabSz="457200" rtl="0" eaLnBrk="0" latinLnBrk="0" hangingPunct="0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eaLnBrk="1" hangingPunct="1"/>
            <a:fld id="{C9D472E8-A925-2648-90F0-4BD97B1FCF4C}" type="slidenum">
              <a:rPr lang="en-GB" sz="1800" smtClean="0">
                <a:solidFill>
                  <a:srgbClr val="FFFFFF"/>
                </a:solidFill>
              </a:rPr>
              <a:pPr eaLnBrk="1" hangingPunct="1"/>
              <a:t>12</a:t>
            </a:fld>
            <a:endParaRPr lang="en-GB" sz="1800" dirty="0">
              <a:solidFill>
                <a:srgbClr val="FFFFFF"/>
              </a:solidFill>
            </a:endParaRPr>
          </a:p>
        </p:txBody>
      </p:sp>
      <p:sp>
        <p:nvSpPr>
          <p:cNvPr id="118" name="Content Placeholder 11"/>
          <p:cNvSpPr txBox="1">
            <a:spLocks/>
          </p:cNvSpPr>
          <p:nvPr/>
        </p:nvSpPr>
        <p:spPr>
          <a:xfrm>
            <a:off x="452283" y="1255659"/>
            <a:ext cx="8426245" cy="5017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GB" sz="1600" dirty="0" smtClean="0">
                <a:solidFill>
                  <a:srgbClr val="C00000"/>
                </a:solidFill>
              </a:rPr>
              <a:t>Axioms</a:t>
            </a:r>
            <a:r>
              <a:rPr lang="en-GB" sz="1600" dirty="0" smtClean="0"/>
              <a:t>: </a:t>
            </a:r>
            <a:r>
              <a:rPr lang="en-GB" sz="1600" b="0" dirty="0" smtClean="0"/>
              <a:t>knowledge </a:t>
            </a:r>
            <a:r>
              <a:rPr lang="en-GB" sz="1600" b="0" dirty="0"/>
              <a:t>definitions in the ontology that were </a:t>
            </a:r>
            <a:r>
              <a:rPr lang="en-GB" sz="1600" dirty="0"/>
              <a:t>explicitly defined </a:t>
            </a:r>
            <a:r>
              <a:rPr lang="en-GB" sz="1600" b="0" dirty="0"/>
              <a:t>and have </a:t>
            </a:r>
            <a:r>
              <a:rPr lang="en-GB" sz="1600" dirty="0"/>
              <a:t>not been proven </a:t>
            </a:r>
            <a:r>
              <a:rPr lang="en-GB" sz="1600" dirty="0" smtClean="0"/>
              <a:t>true</a:t>
            </a:r>
            <a:r>
              <a:rPr lang="en-GB" sz="1600" b="0" dirty="0" smtClean="0"/>
              <a:t>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sz="1600" b="1" dirty="0"/>
              <a:t>Reasoning over an </a:t>
            </a:r>
            <a:r>
              <a:rPr lang="en-GB" sz="1600" b="1" dirty="0" smtClean="0"/>
              <a:t>ontology</a:t>
            </a:r>
          </a:p>
          <a:p>
            <a:pPr lvl="1" indent="0">
              <a:buNone/>
            </a:pPr>
            <a:r>
              <a:rPr lang="en-GB" sz="1600" dirty="0" smtClean="0"/>
              <a:t>	→ Implicit </a:t>
            </a:r>
            <a:r>
              <a:rPr lang="en-GB" sz="1600" dirty="0"/>
              <a:t>knowledge can be made explicit </a:t>
            </a:r>
            <a:r>
              <a:rPr lang="en-GB" sz="1600" dirty="0" smtClean="0"/>
              <a:t>by logical reasoning</a:t>
            </a:r>
          </a:p>
          <a:p>
            <a:pPr lvl="1" indent="0">
              <a:buNone/>
            </a:pPr>
            <a:endParaRPr lang="en-GB" sz="300" dirty="0"/>
          </a:p>
          <a:p>
            <a:pPr marL="285750" indent="-285750">
              <a:buFont typeface="Arial" charset="0"/>
              <a:buChar char="•"/>
            </a:pPr>
            <a:r>
              <a:rPr lang="en-GB" sz="1600" dirty="0" smtClean="0">
                <a:solidFill>
                  <a:srgbClr val="C00000"/>
                </a:solidFill>
              </a:rPr>
              <a:t>Example</a:t>
            </a:r>
            <a:r>
              <a:rPr lang="en-GB" sz="1600" dirty="0" smtClean="0"/>
              <a:t>: </a:t>
            </a:r>
          </a:p>
          <a:p>
            <a:pPr lvl="1" indent="0">
              <a:buNone/>
            </a:pPr>
            <a:r>
              <a:rPr lang="en-GB" sz="1600" b="1" dirty="0"/>
              <a:t>Pompidou</a:t>
            </a:r>
            <a:r>
              <a:rPr lang="en-GB" sz="1600" dirty="0"/>
              <a:t> museum is an</a:t>
            </a:r>
            <a:r>
              <a:rPr lang="en-GB" sz="1600" b="1" dirty="0"/>
              <a:t> Art Museum  </a:t>
            </a:r>
            <a:r>
              <a:rPr lang="en-GB" sz="1600" b="1" dirty="0" smtClean="0"/>
              <a:t>  	</a:t>
            </a:r>
          </a:p>
          <a:p>
            <a:pPr lvl="1" indent="0">
              <a:buNone/>
            </a:pPr>
            <a:r>
              <a:rPr lang="en-GB" sz="1600" b="1" dirty="0">
                <a:solidFill>
                  <a:srgbClr val="0070C0"/>
                </a:solidFill>
              </a:rPr>
              <a:t>	</a:t>
            </a:r>
            <a:r>
              <a:rPr lang="en-GB" sz="1600" b="1" dirty="0" smtClean="0">
                <a:solidFill>
                  <a:srgbClr val="0070C0"/>
                </a:solidFill>
              </a:rPr>
              <a:t>	</a:t>
            </a:r>
            <a:r>
              <a:rPr lang="en-GB" sz="1600" b="1" dirty="0" smtClean="0">
                <a:solidFill>
                  <a:srgbClr val="FF0000"/>
                </a:solidFill>
              </a:rPr>
              <a:t>&lt;</a:t>
            </a:r>
            <a:r>
              <a:rPr lang="en-GB" sz="1600" dirty="0" smtClean="0">
                <a:solidFill>
                  <a:srgbClr val="FF0000"/>
                </a:solidFill>
              </a:rPr>
              <a:t> </a:t>
            </a:r>
            <a:r>
              <a:rPr lang="en-GB" sz="1600" dirty="0" err="1">
                <a:solidFill>
                  <a:srgbClr val="FF0000"/>
                </a:solidFill>
              </a:rPr>
              <a:t>Pompidou_museum</a:t>
            </a:r>
            <a:r>
              <a:rPr lang="en-GB" sz="1600" dirty="0">
                <a:solidFill>
                  <a:srgbClr val="FF0000"/>
                </a:solidFill>
              </a:rPr>
              <a:t> </a:t>
            </a:r>
            <a:r>
              <a:rPr lang="en-GB" sz="1600" dirty="0" err="1">
                <a:solidFill>
                  <a:srgbClr val="FF0000"/>
                </a:solidFill>
              </a:rPr>
              <a:t>rdf:type</a:t>
            </a:r>
            <a:r>
              <a:rPr lang="en-GB" sz="1600" dirty="0">
                <a:solidFill>
                  <a:srgbClr val="FF0000"/>
                </a:solidFill>
              </a:rPr>
              <a:t> </a:t>
            </a:r>
            <a:r>
              <a:rPr lang="en-GB" sz="1600" dirty="0" err="1">
                <a:solidFill>
                  <a:srgbClr val="FF0000"/>
                </a:solidFill>
              </a:rPr>
              <a:t>ArtMuseum</a:t>
            </a:r>
            <a:r>
              <a:rPr lang="en-GB" sz="1600" b="1" dirty="0">
                <a:solidFill>
                  <a:srgbClr val="FF0000"/>
                </a:solidFill>
              </a:rPr>
              <a:t>&gt; </a:t>
            </a:r>
            <a:r>
              <a:rPr lang="en-GB" sz="1600" b="1" dirty="0" smtClean="0">
                <a:solidFill>
                  <a:srgbClr val="FF0000"/>
                </a:solidFill>
              </a:rPr>
              <a:t>. </a:t>
            </a:r>
          </a:p>
          <a:p>
            <a:pPr lvl="1" indent="0">
              <a:buNone/>
            </a:pPr>
            <a:r>
              <a:rPr lang="en-GB" sz="1600" b="1" dirty="0" smtClean="0"/>
              <a:t>Pompidou</a:t>
            </a:r>
            <a:r>
              <a:rPr lang="en-GB" sz="1600" dirty="0" smtClean="0"/>
              <a:t> museum contains </a:t>
            </a:r>
            <a:r>
              <a:rPr lang="en-GB" sz="1600" b="1" i="1" dirty="0"/>
              <a:t>Hallucination </a:t>
            </a:r>
            <a:r>
              <a:rPr lang="en-GB" sz="1600" b="1" i="1" dirty="0" err="1" smtClean="0"/>
              <a:t>partielle</a:t>
            </a:r>
            <a:endParaRPr lang="en-GB" sz="1600" b="1" i="1" dirty="0"/>
          </a:p>
          <a:p>
            <a:pPr lvl="1" indent="0">
              <a:buNone/>
            </a:pPr>
            <a:r>
              <a:rPr lang="en-GB" sz="1600" b="1" dirty="0" smtClean="0">
                <a:solidFill>
                  <a:srgbClr val="00B050"/>
                </a:solidFill>
              </a:rPr>
              <a:t>       	 	</a:t>
            </a:r>
            <a:r>
              <a:rPr lang="en-GB" sz="1600" b="1" dirty="0" smtClean="0">
                <a:solidFill>
                  <a:srgbClr val="FF0000"/>
                </a:solidFill>
              </a:rPr>
              <a:t> &lt;</a:t>
            </a:r>
            <a:r>
              <a:rPr lang="en-GB" sz="1600" dirty="0" smtClean="0">
                <a:solidFill>
                  <a:srgbClr val="FF0000"/>
                </a:solidFill>
              </a:rPr>
              <a:t> </a:t>
            </a:r>
            <a:r>
              <a:rPr lang="en-GB" sz="1600" dirty="0" err="1">
                <a:solidFill>
                  <a:srgbClr val="FF0000"/>
                </a:solidFill>
              </a:rPr>
              <a:t>Pompidou_museum</a:t>
            </a:r>
            <a:r>
              <a:rPr lang="en-GB" sz="1600" dirty="0">
                <a:solidFill>
                  <a:srgbClr val="FF0000"/>
                </a:solidFill>
              </a:rPr>
              <a:t> </a:t>
            </a:r>
            <a:r>
              <a:rPr lang="en-GB" sz="1600" dirty="0" err="1" smtClean="0">
                <a:solidFill>
                  <a:srgbClr val="FF0000"/>
                </a:solidFill>
              </a:rPr>
              <a:t>ao:contains</a:t>
            </a:r>
            <a:r>
              <a:rPr lang="en-GB" sz="1600" dirty="0" smtClean="0">
                <a:solidFill>
                  <a:srgbClr val="FF0000"/>
                </a:solidFill>
              </a:rPr>
              <a:t> </a:t>
            </a:r>
            <a:r>
              <a:rPr lang="en-GB" sz="1600" b="1" i="1" dirty="0" err="1" smtClean="0">
                <a:solidFill>
                  <a:srgbClr val="FF0000"/>
                </a:solidFill>
              </a:rPr>
              <a:t>Hallucination_partielle</a:t>
            </a:r>
            <a:r>
              <a:rPr lang="en-GB" sz="1600" b="1" dirty="0" smtClean="0">
                <a:solidFill>
                  <a:srgbClr val="FF0000"/>
                </a:solidFill>
              </a:rPr>
              <a:t>&gt; </a:t>
            </a:r>
            <a:r>
              <a:rPr lang="en-GB" sz="1600" b="1" dirty="0">
                <a:solidFill>
                  <a:srgbClr val="FF0000"/>
                </a:solidFill>
              </a:rPr>
              <a:t>.</a:t>
            </a:r>
          </a:p>
          <a:p>
            <a:pPr lvl="1" indent="0">
              <a:buNone/>
            </a:pPr>
            <a:endParaRPr lang="en-GB" sz="300" b="1" dirty="0" smtClean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1600" b="1" dirty="0" smtClean="0">
                <a:solidFill>
                  <a:srgbClr val="C00000"/>
                </a:solidFill>
              </a:rPr>
              <a:t>Infer that: </a:t>
            </a:r>
          </a:p>
          <a:p>
            <a:pPr marL="285750" indent="-285750">
              <a:buFont typeface="Wingdings" charset="2"/>
              <a:buChar char="è"/>
            </a:pPr>
            <a:r>
              <a:rPr lang="en-GB" sz="1600" b="0" dirty="0" smtClean="0"/>
              <a:t>Pompidou </a:t>
            </a:r>
            <a:r>
              <a:rPr lang="en-GB" sz="1600" b="0" dirty="0"/>
              <a:t>museum is </a:t>
            </a:r>
            <a:r>
              <a:rPr lang="en-GB" sz="1600" b="0" dirty="0" smtClean="0"/>
              <a:t>a </a:t>
            </a:r>
            <a:r>
              <a:rPr lang="en-GB" sz="1600" b="0" dirty="0" err="1" smtClean="0"/>
              <a:t>CulturalPlace</a:t>
            </a:r>
            <a:r>
              <a:rPr lang="en-GB" sz="1600" b="0" dirty="0" smtClean="0"/>
              <a:t>   	            </a:t>
            </a:r>
            <a:endParaRPr lang="en-GB" sz="1600" b="0" dirty="0"/>
          </a:p>
          <a:p>
            <a:r>
              <a:rPr lang="en-GB" sz="1600" b="0" dirty="0" smtClean="0">
                <a:solidFill>
                  <a:srgbClr val="0070C0"/>
                </a:solidFill>
              </a:rPr>
              <a:t>		&lt; </a:t>
            </a:r>
            <a:r>
              <a:rPr lang="en-GB" sz="1600" b="0" dirty="0" err="1">
                <a:solidFill>
                  <a:srgbClr val="0070C0"/>
                </a:solidFill>
              </a:rPr>
              <a:t>Pompidou_museum</a:t>
            </a:r>
            <a:r>
              <a:rPr lang="en-GB" sz="1600" b="0" dirty="0">
                <a:solidFill>
                  <a:srgbClr val="0070C0"/>
                </a:solidFill>
              </a:rPr>
              <a:t> </a:t>
            </a:r>
            <a:r>
              <a:rPr lang="en-GB" sz="1600" b="0" dirty="0" err="1">
                <a:solidFill>
                  <a:srgbClr val="0070C0"/>
                </a:solidFill>
              </a:rPr>
              <a:t>rdf:type</a:t>
            </a:r>
            <a:r>
              <a:rPr lang="en-GB" sz="1600" b="0" dirty="0">
                <a:solidFill>
                  <a:srgbClr val="0070C0"/>
                </a:solidFill>
              </a:rPr>
              <a:t> </a:t>
            </a:r>
            <a:r>
              <a:rPr lang="en-GB" sz="1600" b="0" dirty="0" err="1" smtClean="0">
                <a:solidFill>
                  <a:srgbClr val="0070C0"/>
                </a:solidFill>
              </a:rPr>
              <a:t>CulturalPlace</a:t>
            </a:r>
            <a:r>
              <a:rPr lang="en-GB" sz="1600" b="0" dirty="0" smtClean="0">
                <a:solidFill>
                  <a:srgbClr val="0070C0"/>
                </a:solidFill>
              </a:rPr>
              <a:t>&gt; .</a:t>
            </a:r>
          </a:p>
          <a:p>
            <a:r>
              <a:rPr lang="en-GB" sz="1600" b="0" dirty="0">
                <a:sym typeface="Wingdings"/>
              </a:rPr>
              <a:t> </a:t>
            </a:r>
            <a:r>
              <a:rPr lang="en-GB" sz="1600" b="0" dirty="0" smtClean="0">
                <a:sym typeface="Wingdings"/>
              </a:rPr>
              <a:t>     </a:t>
            </a:r>
            <a:r>
              <a:rPr lang="en-GB" sz="1600" b="0" u="sng" dirty="0" smtClean="0">
                <a:sym typeface="Wingdings"/>
              </a:rPr>
              <a:t>Because</a:t>
            </a:r>
            <a:r>
              <a:rPr lang="en-GB" sz="1600" b="0" dirty="0" smtClean="0">
                <a:sym typeface="Wingdings"/>
              </a:rPr>
              <a:t>: </a:t>
            </a:r>
            <a:r>
              <a:rPr lang="en-GB" sz="1600" dirty="0" smtClean="0">
                <a:sym typeface="Wingdings"/>
              </a:rPr>
              <a:t>Museum</a:t>
            </a:r>
            <a:r>
              <a:rPr lang="en-GB" sz="1600" b="0" dirty="0" smtClean="0">
                <a:sym typeface="Wingdings"/>
              </a:rPr>
              <a:t> subsumes </a:t>
            </a:r>
            <a:r>
              <a:rPr lang="en-GB" sz="1600" dirty="0" err="1" smtClean="0">
                <a:sym typeface="Wingdings"/>
              </a:rPr>
              <a:t>ArtMuseum</a:t>
            </a:r>
            <a:r>
              <a:rPr lang="en-GB" sz="1600" b="0" dirty="0" smtClean="0">
                <a:sym typeface="Wingdings"/>
              </a:rPr>
              <a:t> and </a:t>
            </a:r>
            <a:r>
              <a:rPr lang="en-GB" sz="1600" dirty="0" err="1" smtClean="0">
                <a:sym typeface="Wingdings"/>
              </a:rPr>
              <a:t>CulturalPlace</a:t>
            </a:r>
            <a:r>
              <a:rPr lang="en-GB" sz="1600" b="0" dirty="0" smtClean="0">
                <a:sym typeface="Wingdings"/>
              </a:rPr>
              <a:t> subsumes </a:t>
            </a:r>
            <a:r>
              <a:rPr lang="en-GB" sz="1600" dirty="0" smtClean="0">
                <a:sym typeface="Wingdings"/>
              </a:rPr>
              <a:t>Museum</a:t>
            </a:r>
          </a:p>
          <a:p>
            <a:pPr marL="285750" indent="-285750">
              <a:buFont typeface="Wingdings" charset="2"/>
              <a:buChar char="è"/>
            </a:pPr>
            <a:endParaRPr lang="en-GB" sz="300" b="0" dirty="0" smtClean="0">
              <a:sym typeface="Wingdings"/>
            </a:endParaRPr>
          </a:p>
          <a:p>
            <a:pPr marL="285750" indent="-285750">
              <a:buFont typeface="Wingdings" charset="2"/>
              <a:buChar char="è"/>
            </a:pPr>
            <a:r>
              <a:rPr lang="en-GB" sz="1600" i="1" dirty="0" smtClean="0"/>
              <a:t>Hallucination </a:t>
            </a:r>
            <a:r>
              <a:rPr lang="en-GB" sz="1600" i="1" dirty="0" err="1" smtClean="0"/>
              <a:t>partielle</a:t>
            </a:r>
            <a:r>
              <a:rPr lang="en-GB" sz="1600" i="1" dirty="0" smtClean="0"/>
              <a:t> </a:t>
            </a:r>
            <a:r>
              <a:rPr lang="en-GB" sz="1600" b="0" dirty="0" smtClean="0"/>
              <a:t>is a Work                                   </a:t>
            </a:r>
          </a:p>
          <a:p>
            <a:r>
              <a:rPr lang="en-GB" sz="1600" b="0" dirty="0">
                <a:solidFill>
                  <a:srgbClr val="0070C0"/>
                </a:solidFill>
              </a:rPr>
              <a:t>	</a:t>
            </a:r>
            <a:r>
              <a:rPr lang="en-GB" sz="1600" b="0" dirty="0" smtClean="0">
                <a:solidFill>
                  <a:srgbClr val="0070C0"/>
                </a:solidFill>
              </a:rPr>
              <a:t>	&lt;</a:t>
            </a:r>
            <a:r>
              <a:rPr lang="en-GB" sz="1600" b="0" i="1" dirty="0" err="1" smtClean="0">
                <a:solidFill>
                  <a:srgbClr val="0070C0"/>
                </a:solidFill>
              </a:rPr>
              <a:t>Hallucination_partielle</a:t>
            </a:r>
            <a:r>
              <a:rPr lang="en-GB" sz="1600" b="0" dirty="0" smtClean="0">
                <a:solidFill>
                  <a:srgbClr val="0070C0"/>
                </a:solidFill>
              </a:rPr>
              <a:t> </a:t>
            </a:r>
            <a:r>
              <a:rPr lang="en-GB" sz="1600" b="0" dirty="0" err="1">
                <a:solidFill>
                  <a:srgbClr val="0070C0"/>
                </a:solidFill>
              </a:rPr>
              <a:t>rdf:type</a:t>
            </a:r>
            <a:r>
              <a:rPr lang="en-GB" sz="1600" b="0" dirty="0">
                <a:solidFill>
                  <a:srgbClr val="0070C0"/>
                </a:solidFill>
              </a:rPr>
              <a:t> </a:t>
            </a:r>
            <a:r>
              <a:rPr lang="en-GB" sz="1600" b="0" dirty="0" err="1" smtClean="0">
                <a:solidFill>
                  <a:srgbClr val="0070C0"/>
                </a:solidFill>
              </a:rPr>
              <a:t>ao:Work</a:t>
            </a:r>
            <a:r>
              <a:rPr lang="en-GB" sz="1600" b="0" dirty="0" smtClean="0">
                <a:solidFill>
                  <a:srgbClr val="0070C0"/>
                </a:solidFill>
              </a:rPr>
              <a:t>&gt; .</a:t>
            </a:r>
          </a:p>
          <a:p>
            <a:r>
              <a:rPr lang="en-GB" sz="1600" b="0" dirty="0" smtClean="0">
                <a:sym typeface="Wingdings"/>
              </a:rPr>
              <a:t>     </a:t>
            </a:r>
            <a:r>
              <a:rPr lang="en-GB" sz="1600" b="0" u="sng" dirty="0" smtClean="0">
                <a:sym typeface="Wingdings"/>
              </a:rPr>
              <a:t>Because</a:t>
            </a:r>
            <a:r>
              <a:rPr lang="en-GB" sz="1600" b="0" dirty="0" smtClean="0">
                <a:sym typeface="Wingdings"/>
              </a:rPr>
              <a:t>: the </a:t>
            </a:r>
            <a:r>
              <a:rPr lang="en-GB" sz="1600" dirty="0" smtClean="0">
                <a:sym typeface="Wingdings"/>
              </a:rPr>
              <a:t>range</a:t>
            </a:r>
            <a:r>
              <a:rPr lang="en-GB" sz="1600" b="0" dirty="0" smtClean="0">
                <a:sym typeface="Wingdings"/>
              </a:rPr>
              <a:t> of the object property </a:t>
            </a:r>
            <a:r>
              <a:rPr lang="en-GB" sz="1600" dirty="0" smtClean="0">
                <a:sym typeface="Wingdings"/>
              </a:rPr>
              <a:t>contains</a:t>
            </a:r>
            <a:r>
              <a:rPr lang="en-GB" sz="1600" b="0" dirty="0" smtClean="0">
                <a:sym typeface="Wingdings"/>
              </a:rPr>
              <a:t> is the class </a:t>
            </a:r>
            <a:r>
              <a:rPr lang="en-GB" sz="1600" dirty="0" smtClean="0">
                <a:sym typeface="Wingdings"/>
              </a:rPr>
              <a:t>Work</a:t>
            </a:r>
            <a:r>
              <a:rPr lang="en-GB" sz="1600" b="0" dirty="0" smtClean="0">
                <a:sym typeface="Wingdings"/>
              </a:rPr>
              <a:t>. </a:t>
            </a:r>
            <a:endParaRPr lang="en-GB" sz="1600" b="0" dirty="0" smtClean="0"/>
          </a:p>
          <a:p>
            <a:pPr marL="285750" indent="-285750"/>
            <a:endParaRPr lang="en-GB" sz="1600" b="0" dirty="0"/>
          </a:p>
          <a:p>
            <a:pPr lvl="1" indent="0">
              <a:buNone/>
            </a:pPr>
            <a:endParaRPr lang="en-GB" sz="1600" dirty="0"/>
          </a:p>
          <a:p>
            <a:pPr lvl="1" indent="0">
              <a:buNone/>
            </a:pPr>
            <a:endParaRPr lang="en-GB" sz="1600" dirty="0" smtClean="0"/>
          </a:p>
          <a:p>
            <a:pPr lvl="1" indent="0">
              <a:buNone/>
            </a:pPr>
            <a:endParaRPr lang="en-GB" sz="16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22378" y="73271"/>
            <a:ext cx="6330706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OWL ontology - axioms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831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Linked Open Vocabularies (LOV)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752600"/>
            <a:ext cx="3121742" cy="4373563"/>
          </a:xfrm>
        </p:spPr>
        <p:txBody>
          <a:bodyPr>
            <a:normAutofit/>
          </a:bodyPr>
          <a:lstStyle/>
          <a:p>
            <a:r>
              <a:rPr lang="en-US" sz="1600" dirty="0"/>
              <a:t>Linked Open Vocabularies </a:t>
            </a:r>
            <a:endParaRPr lang="en-US" sz="1600" dirty="0" smtClean="0"/>
          </a:p>
          <a:p>
            <a:pPr marL="184150" indent="-184150">
              <a:buFont typeface="Arial" charset="0"/>
              <a:buChar char="•"/>
            </a:pPr>
            <a:r>
              <a:rPr lang="en-US" sz="1600" b="0" dirty="0" smtClean="0"/>
              <a:t>Keeps </a:t>
            </a:r>
            <a:r>
              <a:rPr lang="en-US" sz="1600" b="0" dirty="0"/>
              <a:t>track of available open ontologies and provides them as a graph </a:t>
            </a:r>
          </a:p>
          <a:p>
            <a:pPr marL="184150" indent="-184150">
              <a:buFont typeface="Arial" charset="0"/>
              <a:buChar char="•"/>
            </a:pPr>
            <a:r>
              <a:rPr lang="en-US" sz="1600" b="0" dirty="0" smtClean="0"/>
              <a:t>Search </a:t>
            </a:r>
            <a:r>
              <a:rPr lang="en-US" sz="1600" b="0" dirty="0"/>
              <a:t>for available ontologies, open for reuse </a:t>
            </a:r>
            <a:endParaRPr lang="en-US" sz="1600" b="0" dirty="0" smtClean="0"/>
          </a:p>
          <a:p>
            <a:pPr marL="184150" indent="-184150">
              <a:buFont typeface="Arial" charset="0"/>
              <a:buChar char="•"/>
            </a:pPr>
            <a:endParaRPr lang="en-US" sz="1600" dirty="0" smtClean="0"/>
          </a:p>
          <a:p>
            <a:pPr marL="184150" indent="-184150">
              <a:buFont typeface="Arial" charset="0"/>
              <a:buChar char="•"/>
            </a:pPr>
            <a:r>
              <a:rPr lang="en-US" sz="1600" b="0" dirty="0" smtClean="0"/>
              <a:t>Example:</a:t>
            </a:r>
          </a:p>
          <a:p>
            <a:r>
              <a:rPr lang="en-US" sz="1600" b="0" dirty="0" smtClean="0">
                <a:hlinkClick r:id="rId2"/>
              </a:rPr>
              <a:t>http</a:t>
            </a:r>
            <a:r>
              <a:rPr lang="en-US" sz="1600" b="0" dirty="0">
                <a:hlinkClick r:id="rId2"/>
              </a:rPr>
              <a:t>://</a:t>
            </a:r>
            <a:r>
              <a:rPr lang="en-US" sz="1600" b="0" dirty="0" smtClean="0">
                <a:hlinkClick r:id="rId2"/>
              </a:rPr>
              <a:t>lov.okfn.org/dataset/lov/vocabs/foaf</a:t>
            </a:r>
            <a:r>
              <a:rPr lang="en-US" sz="1600" b="0" dirty="0" smtClean="0"/>
              <a:t>  </a:t>
            </a:r>
            <a:endParaRPr lang="en-US" sz="1600" b="0" dirty="0"/>
          </a:p>
          <a:p>
            <a:endParaRPr lang="en-US" sz="1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13</a:t>
            </a:fld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71" y="1824161"/>
            <a:ext cx="4955657" cy="423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9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9027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Ontology predicates Spread </a:t>
            </a:r>
            <a:r>
              <a:rPr lang="en-US" b="1" dirty="0"/>
              <a:t>on the Semantic Web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8797"/>
            <a:ext cx="7620000" cy="437356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err="1">
                <a:solidFill>
                  <a:srgbClr val="222222"/>
                </a:solidFill>
                <a:latin typeface="Arial" charset="0"/>
              </a:rPr>
              <a:t>RDFa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 (or </a:t>
            </a:r>
            <a:r>
              <a:rPr lang="en-US" dirty="0">
                <a:solidFill>
                  <a:srgbClr val="0B0080"/>
                </a:solidFill>
                <a:latin typeface="Arial" charset="0"/>
                <a:hlinkClick r:id="rId3" tooltip="Resource Description Framework"/>
              </a:rPr>
              <a:t>Resource Description Framework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 in Attributes) 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 smtClean="0"/>
              <a:t>Top </a:t>
            </a:r>
            <a:r>
              <a:rPr lang="en-US" b="0" dirty="0"/>
              <a:t>50 </a:t>
            </a:r>
            <a:r>
              <a:rPr lang="en-US" b="0" dirty="0" smtClean="0"/>
              <a:t>web sites </a:t>
            </a:r>
            <a:r>
              <a:rPr lang="en-US" b="0" dirty="0"/>
              <a:t>publishing Semantic Web data, clustered by predicates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9606" y="7015019"/>
            <a:ext cx="754394" cy="365125"/>
          </a:xfrm>
        </p:spPr>
        <p:txBody>
          <a:bodyPr/>
          <a:lstStyle/>
          <a:p>
            <a:fld id="{E4BC8840-4B08-6347-9483-EB92BA080F87}" type="slidenum">
              <a:rPr lang="fr-FR" smtClean="0"/>
              <a:t>14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24" y="2693252"/>
            <a:ext cx="5864772" cy="39692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407311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FOAF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86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§"/>
            </a:pPr>
            <a:r>
              <a:rPr lang="en-US" dirty="0" smtClean="0"/>
              <a:t>Linked Open Data</a:t>
            </a:r>
          </a:p>
          <a:p>
            <a:pPr marL="342900" indent="-342900">
              <a:buFont typeface="Wingdings" charset="2"/>
              <a:buChar char="§"/>
            </a:pPr>
            <a:r>
              <a:rPr lang="en-US" dirty="0" smtClean="0">
                <a:solidFill>
                  <a:srgbClr val="C00000"/>
                </a:solidFill>
              </a:rPr>
              <a:t>Knowledge Graphs</a:t>
            </a:r>
          </a:p>
          <a:p>
            <a:pPr marL="342900" indent="-342900">
              <a:buFont typeface="Wingdings" charset="2"/>
              <a:buChar char="§"/>
            </a:pPr>
            <a:r>
              <a:rPr lang="en-US" dirty="0" smtClean="0"/>
              <a:t>Technical Part 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/>
              <a:t>Data Linking 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/>
              <a:t>Key Discovery 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/>
              <a:t>Link Validation</a:t>
            </a:r>
          </a:p>
          <a:p>
            <a:pPr marL="800100" lvl="1" indent="-342900">
              <a:buFont typeface="Wingdings" charset="2"/>
              <a:buChar char="§"/>
            </a:pPr>
            <a:endParaRPr lang="en-US" dirty="0" smtClean="0"/>
          </a:p>
          <a:p>
            <a:pPr marL="342900" indent="-342900">
              <a:buFont typeface="Wingdings" charset="2"/>
              <a:buChar char="§"/>
            </a:pPr>
            <a:r>
              <a:rPr lang="en-US" dirty="0" smtClean="0"/>
              <a:t>Conclusion and Future Challenges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52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8794" y="35487"/>
            <a:ext cx="8517803" cy="1371600"/>
          </a:xfrm>
        </p:spPr>
        <p:txBody>
          <a:bodyPr>
            <a:normAutofit/>
          </a:bodyPr>
          <a:lstStyle/>
          <a:p>
            <a:r>
              <a:rPr lang="en-GB" dirty="0" smtClean="0"/>
              <a:t>Who is developing knowledge graphs?</a:t>
            </a:r>
            <a:endParaRPr lang="en-GB" dirty="0"/>
          </a:p>
        </p:txBody>
      </p:sp>
      <p:pic>
        <p:nvPicPr>
          <p:cNvPr id="6" name="Espace réservé du contenu 5" descr="Google-Knowledge-Graph201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4" r="21774"/>
          <a:stretch>
            <a:fillRect/>
          </a:stretch>
        </p:blipFill>
        <p:spPr>
          <a:xfrm>
            <a:off x="4569264" y="1729159"/>
            <a:ext cx="2193786" cy="1416538"/>
          </a:xfr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16</a:t>
            </a:fld>
            <a:endParaRPr lang="fr-FR"/>
          </a:p>
        </p:txBody>
      </p:sp>
      <p:pic>
        <p:nvPicPr>
          <p:cNvPr id="8" name="Image 7" descr="MSknowledgegraph1_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263" y="3524795"/>
            <a:ext cx="4157334" cy="1650999"/>
          </a:xfrm>
          <a:prstGeom prst="rect">
            <a:avLst/>
          </a:prstGeom>
        </p:spPr>
      </p:pic>
      <p:pic>
        <p:nvPicPr>
          <p:cNvPr id="10" name="Image 9" descr="FB20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050" y="635005"/>
            <a:ext cx="1963547" cy="2540001"/>
          </a:xfrm>
          <a:prstGeom prst="rect">
            <a:avLst/>
          </a:prstGeom>
        </p:spPr>
      </p:pic>
      <p:pic>
        <p:nvPicPr>
          <p:cNvPr id="11" name="Image 10" descr="Yahoo201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12" y="5261818"/>
            <a:ext cx="1243538" cy="982721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569263" y="1379366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</a:rPr>
              <a:t>2012</a:t>
            </a:r>
            <a:endParaRPr lang="fr-FR" dirty="0">
              <a:solidFill>
                <a:srgbClr val="0000FF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066194" y="467870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</a:rPr>
              <a:t>2013</a:t>
            </a:r>
            <a:endParaRPr lang="fr-FR" dirty="0">
              <a:solidFill>
                <a:srgbClr val="0000FF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569265" y="3175006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</a:rPr>
              <a:t>2015</a:t>
            </a:r>
            <a:endParaRPr lang="fr-FR" dirty="0">
              <a:solidFill>
                <a:srgbClr val="0000FF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7415283" y="3200525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</a:rPr>
              <a:t>2016</a:t>
            </a:r>
            <a:endParaRPr lang="fr-FR" dirty="0">
              <a:solidFill>
                <a:srgbClr val="0000FF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396503" y="5568513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</a:rPr>
              <a:t>2013</a:t>
            </a:r>
            <a:endParaRPr lang="fr-FR" dirty="0">
              <a:solidFill>
                <a:srgbClr val="0000FF"/>
              </a:solidFill>
            </a:endParaRPr>
          </a:p>
        </p:txBody>
      </p:sp>
      <p:pic>
        <p:nvPicPr>
          <p:cNvPr id="17" name="Image 16" descr="bdpedia200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94" y="1885462"/>
            <a:ext cx="1765795" cy="2246924"/>
          </a:xfrm>
          <a:prstGeom prst="rect">
            <a:avLst/>
          </a:prstGeom>
        </p:spPr>
      </p:pic>
      <p:pic>
        <p:nvPicPr>
          <p:cNvPr id="18" name="Image 17" descr="yago200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939" y="1649596"/>
            <a:ext cx="1875692" cy="969482"/>
          </a:xfrm>
          <a:prstGeom prst="rect">
            <a:avLst/>
          </a:prstGeom>
        </p:spPr>
      </p:pic>
      <p:pic>
        <p:nvPicPr>
          <p:cNvPr id="20" name="Image 19" descr="wikidata201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939" y="3357686"/>
            <a:ext cx="2032000" cy="1549400"/>
          </a:xfrm>
          <a:prstGeom prst="rect">
            <a:avLst/>
          </a:prstGeom>
        </p:spPr>
      </p:pic>
      <p:pic>
        <p:nvPicPr>
          <p:cNvPr id="21" name="Image 20" descr="FreeBase2007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7086"/>
            <a:ext cx="2472104" cy="1078336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08794" y="1544493"/>
            <a:ext cx="698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8000"/>
                </a:solidFill>
              </a:rPr>
              <a:t>2007</a:t>
            </a:r>
          </a:p>
          <a:p>
            <a:endParaRPr lang="fr-FR" dirty="0">
              <a:solidFill>
                <a:srgbClr val="008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273197" y="1728378"/>
            <a:ext cx="698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8000"/>
                </a:solidFill>
              </a:rPr>
              <a:t>2008</a:t>
            </a:r>
          </a:p>
          <a:p>
            <a:endParaRPr lang="fr-FR" dirty="0">
              <a:solidFill>
                <a:srgbClr val="008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08794" y="4771832"/>
            <a:ext cx="698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8000"/>
                </a:solidFill>
              </a:rPr>
              <a:t>2007</a:t>
            </a:r>
          </a:p>
          <a:p>
            <a:endParaRPr lang="fr-FR" dirty="0">
              <a:solidFill>
                <a:srgbClr val="008000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2451000" y="3151748"/>
            <a:ext cx="698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8000"/>
                </a:solidFill>
              </a:rPr>
              <a:t>2012</a:t>
            </a:r>
          </a:p>
          <a:p>
            <a:endParaRPr lang="fr-FR" dirty="0">
              <a:solidFill>
                <a:srgbClr val="008000"/>
              </a:solidFill>
            </a:endParaRPr>
          </a:p>
        </p:txBody>
      </p:sp>
      <p:cxnSp>
        <p:nvCxnSpPr>
          <p:cNvPr id="29" name="Connecteur droit 28"/>
          <p:cNvCxnSpPr/>
          <p:nvPr/>
        </p:nvCxnSpPr>
        <p:spPr>
          <a:xfrm>
            <a:off x="4383109" y="1544493"/>
            <a:ext cx="0" cy="50595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906972" y="6336639"/>
            <a:ext cx="169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Academic side</a:t>
            </a:r>
            <a:endParaRPr lang="en-GB"/>
          </a:p>
        </p:txBody>
      </p:sp>
      <p:sp>
        <p:nvSpPr>
          <p:cNvPr id="28" name="ZoneTexte 27"/>
          <p:cNvSpPr txBox="1"/>
          <p:nvPr/>
        </p:nvSpPr>
        <p:spPr>
          <a:xfrm>
            <a:off x="5598539" y="6336639"/>
            <a:ext cx="190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Commercial side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18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25" grpId="0"/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Web search without knowledge graphs</a:t>
            </a:r>
            <a:endParaRPr lang="en-GB" dirty="0"/>
          </a:p>
        </p:txBody>
      </p:sp>
      <p:pic>
        <p:nvPicPr>
          <p:cNvPr id="6" name="Espace réservé du contenu 5" descr="webSearchWithoutK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" r="205"/>
          <a:stretch>
            <a:fillRect/>
          </a:stretch>
        </p:blipFill>
        <p:spPr>
          <a:xfrm>
            <a:off x="457200" y="1752600"/>
            <a:ext cx="7929254" cy="4551062"/>
          </a:xfr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296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9" y="0"/>
            <a:ext cx="6996723" cy="1371600"/>
          </a:xfrm>
        </p:spPr>
        <p:txBody>
          <a:bodyPr>
            <a:normAutofit/>
          </a:bodyPr>
          <a:lstStyle/>
          <a:p>
            <a:r>
              <a:rPr lang="en-GB" dirty="0" smtClean="0"/>
              <a:t>Web search with knowledge graphs</a:t>
            </a:r>
            <a:endParaRPr lang="en-GB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404618" y="6288003"/>
            <a:ext cx="754394" cy="365125"/>
          </a:xfrm>
        </p:spPr>
        <p:txBody>
          <a:bodyPr/>
          <a:lstStyle/>
          <a:p>
            <a:fld id="{E4BC8840-4B08-6347-9483-EB92BA080F87}" type="slidenum">
              <a:rPr lang="fr-FR" smtClean="0"/>
              <a:t>18</a:t>
            </a:fld>
            <a:endParaRPr lang="fr-FR" dirty="0"/>
          </a:p>
        </p:txBody>
      </p:sp>
      <p:pic>
        <p:nvPicPr>
          <p:cNvPr id="4" name="Espace réservé du contenu 3" descr="WebSearchWithK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2" b="14222"/>
          <a:stretch>
            <a:fillRect/>
          </a:stretch>
        </p:blipFill>
        <p:spPr>
          <a:xfrm>
            <a:off x="3152" y="2045677"/>
            <a:ext cx="8401466" cy="4822092"/>
          </a:xfrm>
        </p:spPr>
      </p:pic>
      <p:pic>
        <p:nvPicPr>
          <p:cNvPr id="7" name="Image 6" descr="oliveOi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66" y="2407548"/>
            <a:ext cx="4286972" cy="16607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1921" y="1927479"/>
            <a:ext cx="2139462" cy="428183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460351" y="2235811"/>
            <a:ext cx="490415" cy="1663394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Screenshot 2017-11-11 16.31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48" y="1333242"/>
            <a:ext cx="8303846" cy="99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8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9" y="0"/>
            <a:ext cx="6996723" cy="13716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Question answering with knowledge graphs</a:t>
            </a:r>
            <a:endParaRPr lang="en-GB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404618" y="6288003"/>
            <a:ext cx="754394" cy="365125"/>
          </a:xfrm>
        </p:spPr>
        <p:txBody>
          <a:bodyPr/>
          <a:lstStyle/>
          <a:p>
            <a:fld id="{E4BC8840-4B08-6347-9483-EB92BA080F87}" type="slidenum">
              <a:rPr lang="fr-FR" smtClean="0"/>
              <a:t>19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901921" y="1927479"/>
            <a:ext cx="2139462" cy="428183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460351" y="2235811"/>
            <a:ext cx="490415" cy="1663394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Screenshot 2017-11-11 17.45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6384"/>
            <a:ext cx="8969393" cy="418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9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28878" cy="1371600"/>
          </a:xfrm>
        </p:spPr>
        <p:txBody>
          <a:bodyPr>
            <a:normAutofit/>
          </a:bodyPr>
          <a:lstStyle/>
          <a:p>
            <a:r>
              <a:rPr lang="en-GB" dirty="0" smtClean="0"/>
              <a:t>From the WWW to the Web of Data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1000780"/>
          </a:xfrm>
        </p:spPr>
        <p:txBody>
          <a:bodyPr/>
          <a:lstStyle/>
          <a:p>
            <a:r>
              <a:rPr lang="fr-FR" dirty="0"/>
              <a:t>- </a:t>
            </a:r>
            <a:r>
              <a:rPr lang="fr-FR" dirty="0" err="1"/>
              <a:t>applying</a:t>
            </a:r>
            <a:r>
              <a:rPr lang="fr-FR" dirty="0"/>
              <a:t> the </a:t>
            </a:r>
            <a:r>
              <a:rPr lang="fr-FR" dirty="0" err="1"/>
              <a:t>principles</a:t>
            </a:r>
            <a:r>
              <a:rPr lang="fr-FR" dirty="0"/>
              <a:t> of the WWW to data </a:t>
            </a:r>
            <a:endParaRPr lang="fr-FR" dirty="0">
              <a:effectLst/>
            </a:endParaRPr>
          </a:p>
        </p:txBody>
      </p:sp>
      <p:grpSp>
        <p:nvGrpSpPr>
          <p:cNvPr id="10" name="Grouper 9"/>
          <p:cNvGrpSpPr/>
          <p:nvPr/>
        </p:nvGrpSpPr>
        <p:grpSpPr>
          <a:xfrm>
            <a:off x="249485" y="2981664"/>
            <a:ext cx="1596628" cy="1934304"/>
            <a:chOff x="906463" y="2438400"/>
            <a:chExt cx="2962275" cy="3076575"/>
          </a:xfrm>
        </p:grpSpPr>
        <p:pic>
          <p:nvPicPr>
            <p:cNvPr id="4" name="Image 5" descr="Picture 5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4363" y="4437063"/>
              <a:ext cx="977900" cy="1077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Image 6" descr="Picture 5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463" y="2438400"/>
              <a:ext cx="977900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Image 7" descr="Picture 5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838" y="2438400"/>
              <a:ext cx="977900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Double flèche verticale 6"/>
            <p:cNvSpPr/>
            <p:nvPr/>
          </p:nvSpPr>
          <p:spPr>
            <a:xfrm rot="1981880">
              <a:off x="2750867" y="3517234"/>
              <a:ext cx="280647" cy="924342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" name="Double flèche verticale 7"/>
            <p:cNvSpPr/>
            <p:nvPr/>
          </p:nvSpPr>
          <p:spPr>
            <a:xfrm rot="5400000">
              <a:off x="2247793" y="2601295"/>
              <a:ext cx="288718" cy="939878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" name="Double flèche verticale 8"/>
            <p:cNvSpPr/>
            <p:nvPr/>
          </p:nvSpPr>
          <p:spPr>
            <a:xfrm rot="19835597">
              <a:off x="1662303" y="3540375"/>
              <a:ext cx="266153" cy="895330"/>
            </a:xfrm>
            <a:prstGeom prst="upDownArrow">
              <a:avLst>
                <a:gd name="adj1" fmla="val 55806"/>
                <a:gd name="adj2" fmla="val 5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29" y="2219410"/>
            <a:ext cx="5581243" cy="4635069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1756672" y="3437169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data is links, </a:t>
            </a:r>
          </a:p>
          <a:p>
            <a:r>
              <a:rPr lang="en-GB" dirty="0" smtClean="0"/>
              <a:t>not only properties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6770914" y="2068325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Linked Open Data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2</a:t>
            </a:fld>
            <a:endParaRPr lang="fr-FR"/>
          </a:p>
        </p:txBody>
      </p:sp>
      <p:cxnSp>
        <p:nvCxnSpPr>
          <p:cNvPr id="25" name="Connecteur droit avec flèche 24"/>
          <p:cNvCxnSpPr/>
          <p:nvPr/>
        </p:nvCxnSpPr>
        <p:spPr>
          <a:xfrm>
            <a:off x="1846113" y="4230929"/>
            <a:ext cx="150331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13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8217879" cy="13716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Connecting events and people with knowledge graphs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20</a:t>
            </a:fld>
            <a:endParaRPr lang="fr-FR"/>
          </a:p>
        </p:txBody>
      </p:sp>
      <p:pic>
        <p:nvPicPr>
          <p:cNvPr id="5" name="Image 4" descr="Screenshot 2017-11-11 18.05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528" y="1510752"/>
            <a:ext cx="5364780" cy="534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7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9" y="0"/>
            <a:ext cx="6996723" cy="13716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Towards a knowledge-powered digital assistant </a:t>
            </a:r>
            <a:endParaRPr lang="en-GB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404618" y="6288003"/>
            <a:ext cx="754394" cy="365125"/>
          </a:xfrm>
        </p:spPr>
        <p:txBody>
          <a:bodyPr/>
          <a:lstStyle/>
          <a:p>
            <a:fld id="{E4BC8840-4B08-6347-9483-EB92BA080F87}" type="slidenum">
              <a:rPr lang="fr-FR" smtClean="0"/>
              <a:t>21</a:t>
            </a:fld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460351" y="2235811"/>
            <a:ext cx="490415" cy="1663394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Screenshot 2017-11-11 17.52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24" y="1538638"/>
            <a:ext cx="6164384" cy="349167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867769" y="1527920"/>
            <a:ext cx="216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Cortana</a:t>
            </a:r>
            <a:r>
              <a:rPr lang="fr-FR" dirty="0" smtClean="0"/>
              <a:t> (Microsoft)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595924" y="5177704"/>
            <a:ext cx="47051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Natural access and storage of knowledge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Chat bots 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Personalization 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Emotion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225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351954" cy="1371600"/>
          </a:xfrm>
        </p:spPr>
        <p:txBody>
          <a:bodyPr>
            <a:normAutofit/>
          </a:bodyPr>
          <a:lstStyle/>
          <a:p>
            <a:r>
              <a:rPr lang="en-GB" dirty="0" smtClean="0"/>
              <a:t>knowledge graph: a definition … 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22</a:t>
            </a:fld>
            <a:endParaRPr lang="fr-FR"/>
          </a:p>
        </p:txBody>
      </p:sp>
      <p:pic>
        <p:nvPicPr>
          <p:cNvPr id="6" name="Image 5" descr="Screenshot 2017-11-11 17.15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2" y="1906733"/>
            <a:ext cx="8312855" cy="234150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643077" y="4217979"/>
            <a:ext cx="1659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Wikipedia</a:t>
            </a:r>
            <a:r>
              <a:rPr lang="fr-FR" dirty="0" smtClean="0"/>
              <a:t> (en)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39970" y="4699000"/>
            <a:ext cx="3520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FF0000"/>
                </a:solidFill>
              </a:rPr>
              <a:t>This </a:t>
            </a:r>
            <a:r>
              <a:rPr lang="fr-FR" sz="2000" dirty="0" err="1" smtClean="0">
                <a:solidFill>
                  <a:srgbClr val="FF0000"/>
                </a:solidFill>
              </a:rPr>
              <a:t>is</a:t>
            </a:r>
            <a:r>
              <a:rPr lang="fr-FR" sz="2000" dirty="0" smtClean="0">
                <a:solidFill>
                  <a:srgbClr val="FF0000"/>
                </a:solidFill>
              </a:rPr>
              <a:t> not a </a:t>
            </a:r>
            <a:r>
              <a:rPr lang="fr-FR" sz="2000" dirty="0" err="1" smtClean="0">
                <a:solidFill>
                  <a:srgbClr val="FF0000"/>
                </a:solidFill>
              </a:rPr>
              <a:t>formal</a:t>
            </a:r>
            <a:r>
              <a:rPr lang="fr-FR" sz="2000" dirty="0" smtClean="0">
                <a:solidFill>
                  <a:srgbClr val="FF0000"/>
                </a:solidFill>
              </a:rPr>
              <a:t> </a:t>
            </a:r>
            <a:r>
              <a:rPr lang="fr-FR" sz="2000" dirty="0" err="1" smtClean="0">
                <a:solidFill>
                  <a:srgbClr val="FF0000"/>
                </a:solidFill>
              </a:rPr>
              <a:t>definition</a:t>
            </a:r>
            <a:r>
              <a:rPr lang="fr-FR" sz="20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205155" y="1877423"/>
            <a:ext cx="8361700" cy="906808"/>
          </a:xfrm>
          <a:prstGeom prst="roundRect">
            <a:avLst/>
          </a:prstGeom>
          <a:noFill/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205155" y="3682999"/>
            <a:ext cx="8439852" cy="534980"/>
          </a:xfrm>
          <a:prstGeom prst="roundRect">
            <a:avLst/>
          </a:prstGeom>
          <a:noFill/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09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1586" y="43879"/>
            <a:ext cx="6351954" cy="1371600"/>
          </a:xfrm>
        </p:spPr>
        <p:txBody>
          <a:bodyPr>
            <a:normAutofit/>
          </a:bodyPr>
          <a:lstStyle/>
          <a:p>
            <a:r>
              <a:rPr lang="en-GB" dirty="0" smtClean="0"/>
              <a:t>knowledge graph: a definition … 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23</a:t>
            </a:fld>
            <a:endParaRPr lang="fr-FR"/>
          </a:p>
        </p:txBody>
      </p:sp>
      <p:pic>
        <p:nvPicPr>
          <p:cNvPr id="3" name="Image 2" descr="Screenshot 2017-11-11 18.09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747"/>
            <a:ext cx="7947827" cy="33255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16496" y="1216154"/>
            <a:ext cx="32883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[L. </a:t>
            </a:r>
            <a:r>
              <a:rPr lang="en-US" sz="1200" dirty="0" err="1" smtClean="0"/>
              <a:t>Ehrlinger</a:t>
            </a:r>
            <a:r>
              <a:rPr lang="en-US" sz="1200" dirty="0" smtClean="0"/>
              <a:t> </a:t>
            </a:r>
            <a:r>
              <a:rPr lang="en-US" sz="1200" dirty="0"/>
              <a:t>and </a:t>
            </a:r>
            <a:r>
              <a:rPr lang="en-US" sz="1200" dirty="0" smtClean="0"/>
              <a:t>W. </a:t>
            </a:r>
            <a:r>
              <a:rPr lang="en-US" sz="1200" dirty="0" err="1" smtClean="0"/>
              <a:t>Wöß</a:t>
            </a:r>
            <a:r>
              <a:rPr lang="en-US" sz="1200" dirty="0" smtClean="0"/>
              <a:t>, SEMANTiCS’2016]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4222493" y="5548672"/>
            <a:ext cx="40690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[16] H</a:t>
            </a:r>
            <a:r>
              <a:rPr lang="en-US" sz="1000" dirty="0"/>
              <a:t>. </a:t>
            </a:r>
            <a:r>
              <a:rPr lang="en-US" sz="1000" dirty="0" err="1"/>
              <a:t>Paulheim</a:t>
            </a:r>
            <a:r>
              <a:rPr lang="en-US" sz="1000" dirty="0"/>
              <a:t>. Knowledge Graph Refinement: A Survey of Approaches and Evaluation Methods. Semantic Web Journal, (Preprint):1–20, 2016.</a:t>
            </a:r>
          </a:p>
        </p:txBody>
      </p:sp>
      <p:sp>
        <p:nvSpPr>
          <p:cNvPr id="7" name="Rectangle 6"/>
          <p:cNvSpPr/>
          <p:nvPr/>
        </p:nvSpPr>
        <p:spPr>
          <a:xfrm>
            <a:off x="4222493" y="4796503"/>
            <a:ext cx="42656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[12] M</a:t>
            </a:r>
            <a:r>
              <a:rPr lang="en-US" sz="1000" dirty="0"/>
              <a:t>. </a:t>
            </a:r>
            <a:r>
              <a:rPr lang="en-US" sz="1000" dirty="0" err="1"/>
              <a:t>Kroetsch</a:t>
            </a:r>
            <a:r>
              <a:rPr lang="en-US" sz="1000" dirty="0"/>
              <a:t> and G. </a:t>
            </a:r>
            <a:r>
              <a:rPr lang="en-US" sz="1000" dirty="0" err="1"/>
              <a:t>Weikum</a:t>
            </a:r>
            <a:r>
              <a:rPr lang="en-US" sz="1000" dirty="0"/>
              <a:t>. Journal of Web Semantics: Special Issue on Knowledge Graphs. http://</a:t>
            </a:r>
            <a:r>
              <a:rPr lang="en-US" sz="1000" dirty="0" err="1"/>
              <a:t>www.websemanticsjournal.org</a:t>
            </a:r>
            <a:r>
              <a:rPr lang="en-US" sz="1000" dirty="0"/>
              <a:t>/</a:t>
            </a:r>
            <a:r>
              <a:rPr lang="en-US" sz="1000" dirty="0" err="1"/>
              <a:t>index.php</a:t>
            </a:r>
            <a:r>
              <a:rPr lang="en-US" sz="1000" dirty="0"/>
              <a:t>/</a:t>
            </a:r>
            <a:r>
              <a:rPr lang="en-US" sz="1000" dirty="0" err="1"/>
              <a:t>ps</a:t>
            </a:r>
            <a:r>
              <a:rPr lang="en-US" sz="1000" dirty="0"/>
              <a:t>/ announcement/view/19 [August, 2016].</a:t>
            </a:r>
          </a:p>
        </p:txBody>
      </p:sp>
      <p:sp>
        <p:nvSpPr>
          <p:cNvPr id="8" name="Rectangle 7"/>
          <p:cNvSpPr/>
          <p:nvPr/>
        </p:nvSpPr>
        <p:spPr>
          <a:xfrm>
            <a:off x="4225602" y="6117457"/>
            <a:ext cx="40659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[17] J</a:t>
            </a:r>
            <a:r>
              <a:rPr lang="en-US" sz="1000" dirty="0"/>
              <a:t>. </a:t>
            </a:r>
            <a:r>
              <a:rPr lang="en-US" sz="1000" dirty="0" err="1"/>
              <a:t>Pujara</a:t>
            </a:r>
            <a:r>
              <a:rPr lang="en-US" sz="1000" dirty="0"/>
              <a:t>, H. Miao, L. </a:t>
            </a:r>
            <a:r>
              <a:rPr lang="en-US" sz="1000" dirty="0" err="1"/>
              <a:t>Getoor</a:t>
            </a:r>
            <a:r>
              <a:rPr lang="en-US" sz="1000" dirty="0"/>
              <a:t>, and W. Cohen. Knowledge Graph Identification. In Proceedings of the 12th International Semantic Web Conference - Part I, ISWC ’13, pages 542–557, New York, USA, 2013. Springer.</a:t>
            </a:r>
          </a:p>
        </p:txBody>
      </p:sp>
      <p:sp>
        <p:nvSpPr>
          <p:cNvPr id="9" name="Rectangle 8"/>
          <p:cNvSpPr/>
          <p:nvPr/>
        </p:nvSpPr>
        <p:spPr>
          <a:xfrm>
            <a:off x="73580" y="4834119"/>
            <a:ext cx="394365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[3] A</a:t>
            </a:r>
            <a:r>
              <a:rPr lang="en-US" sz="1000" dirty="0"/>
              <a:t>. </a:t>
            </a:r>
            <a:r>
              <a:rPr lang="en-US" sz="1000" dirty="0" err="1"/>
              <a:t>Blumauer</a:t>
            </a:r>
            <a:r>
              <a:rPr lang="en-US" sz="1000" dirty="0"/>
              <a:t>. From Taxonomies over Ontologies to Knowledge Graphs, July 2014. https://</a:t>
            </a:r>
            <a:r>
              <a:rPr lang="en-US" sz="1000" dirty="0" err="1"/>
              <a:t>blog.semanticweb.at</a:t>
            </a:r>
            <a:r>
              <a:rPr lang="en-US" sz="1000" dirty="0"/>
              <a:t>/2014/07/15/from-taxonomies-over-</a:t>
            </a:r>
            <a:r>
              <a:rPr lang="en-US" sz="1000" dirty="0" err="1"/>
              <a:t>ontologiesto</a:t>
            </a:r>
            <a:r>
              <a:rPr lang="en-US" sz="1000" dirty="0"/>
              <a:t>-knowledge-graphs [August, 2016].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579" y="5504389"/>
            <a:ext cx="36331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[7] M</a:t>
            </a:r>
            <a:r>
              <a:rPr lang="en-US" sz="1000" dirty="0"/>
              <a:t>. </a:t>
            </a:r>
            <a:r>
              <a:rPr lang="en-US" sz="1000" dirty="0" smtClean="0"/>
              <a:t>Farber</a:t>
            </a:r>
            <a:r>
              <a:rPr lang="en-US" sz="1000" dirty="0"/>
              <a:t>, B. Ell, C. </a:t>
            </a:r>
            <a:r>
              <a:rPr lang="en-US" sz="1000" dirty="0" err="1"/>
              <a:t>Menne</a:t>
            </a:r>
            <a:r>
              <a:rPr lang="en-US" sz="1000" dirty="0"/>
              <a:t>, A. </a:t>
            </a:r>
            <a:r>
              <a:rPr lang="en-US" sz="1000" dirty="0" err="1"/>
              <a:t>Rettinger</a:t>
            </a:r>
            <a:r>
              <a:rPr lang="en-US" sz="1000" dirty="0"/>
              <a:t>, and F. </a:t>
            </a:r>
            <a:r>
              <a:rPr lang="en-US" sz="1000" dirty="0" err="1"/>
              <a:t>Bartscherer</a:t>
            </a:r>
            <a:r>
              <a:rPr lang="en-US" sz="1000" dirty="0"/>
              <a:t>. Linked Data Quality of </a:t>
            </a:r>
            <a:r>
              <a:rPr lang="en-US" sz="1000" dirty="0" err="1"/>
              <a:t>DBpedia</a:t>
            </a:r>
            <a:r>
              <a:rPr lang="en-US" sz="1000" dirty="0"/>
              <a:t>, Freebase, </a:t>
            </a:r>
            <a:r>
              <a:rPr lang="en-US" sz="1000" dirty="0" err="1"/>
              <a:t>OpenCyc</a:t>
            </a:r>
            <a:r>
              <a:rPr lang="en-US" sz="1000" dirty="0"/>
              <a:t>, </a:t>
            </a:r>
            <a:r>
              <a:rPr lang="en-US" sz="1000" dirty="0" err="1"/>
              <a:t>Wikidata</a:t>
            </a:r>
            <a:r>
              <a:rPr lang="en-US" sz="1000" dirty="0"/>
              <a:t>, and YAGO. Semantic Web Journal, 2016. http://</a:t>
            </a:r>
            <a:r>
              <a:rPr lang="en-US" sz="1000" dirty="0" err="1"/>
              <a:t>www.semantic</a:t>
            </a:r>
            <a:r>
              <a:rPr lang="en-US" sz="1000" dirty="0"/>
              <a:t>-web-journal. net/content/linked-data-quality-</a:t>
            </a:r>
            <a:r>
              <a:rPr lang="en-US" sz="1000" dirty="0" err="1"/>
              <a:t>dbpedia</a:t>
            </a:r>
            <a:r>
              <a:rPr lang="en-US" sz="1000" dirty="0"/>
              <a:t>-</a:t>
            </a:r>
            <a:r>
              <a:rPr lang="en-US" sz="1000" dirty="0" err="1"/>
              <a:t>freebaseopencyc</a:t>
            </a:r>
            <a:r>
              <a:rPr lang="en-US" sz="1000" dirty="0"/>
              <a:t>-</a:t>
            </a:r>
            <a:r>
              <a:rPr lang="en-US" sz="1000" dirty="0" err="1"/>
              <a:t>wikidata</a:t>
            </a:r>
            <a:r>
              <a:rPr lang="en-US" sz="1000" dirty="0"/>
              <a:t>-and-</a:t>
            </a:r>
            <a:r>
              <a:rPr lang="en-US" sz="1000" dirty="0" err="1"/>
              <a:t>yago</a:t>
            </a:r>
            <a:r>
              <a:rPr lang="en-US" sz="1000" dirty="0"/>
              <a:t> [August, 2016] (revised version, under review).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25242" y="1924946"/>
            <a:ext cx="1329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à"/>
            </a:pPr>
            <a:r>
              <a:rPr lang="en-US" sz="1400" dirty="0" smtClean="0">
                <a:solidFill>
                  <a:srgbClr val="00B050"/>
                </a:solidFill>
              </a:rPr>
              <a:t>Populated </a:t>
            </a:r>
          </a:p>
          <a:p>
            <a:r>
              <a:rPr lang="en-US" sz="1400" dirty="0" smtClean="0">
                <a:solidFill>
                  <a:srgbClr val="00B050"/>
                </a:solidFill>
              </a:rPr>
              <a:t>      Ontology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02185" y="3017443"/>
            <a:ext cx="1329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à"/>
            </a:pPr>
            <a:r>
              <a:rPr lang="en-US" sz="1400" dirty="0" smtClean="0">
                <a:solidFill>
                  <a:srgbClr val="00B050"/>
                </a:solidFill>
              </a:rPr>
              <a:t>Populated </a:t>
            </a:r>
          </a:p>
          <a:p>
            <a:r>
              <a:rPr lang="en-US" sz="1400" dirty="0" smtClean="0">
                <a:solidFill>
                  <a:srgbClr val="00B050"/>
                </a:solidFill>
              </a:rPr>
              <a:t>      Ontology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85168" y="2467100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à"/>
            </a:pPr>
            <a:r>
              <a:rPr lang="en-US" sz="1400" dirty="0" smtClean="0">
                <a:solidFill>
                  <a:srgbClr val="0070C0"/>
                </a:solidFill>
              </a:rPr>
              <a:t>RDF Graph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98108" y="3555450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à"/>
            </a:pPr>
            <a:r>
              <a:rPr lang="en-US" sz="1400" smtClean="0">
                <a:solidFill>
                  <a:srgbClr val="0070C0"/>
                </a:solidFill>
              </a:rPr>
              <a:t>RDF Graph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56258" y="4145105"/>
            <a:ext cx="1398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à"/>
            </a:pPr>
            <a:r>
              <a:rPr lang="en-US" sz="1400" dirty="0" smtClean="0">
                <a:solidFill>
                  <a:srgbClr val="C00000"/>
                </a:solidFill>
              </a:rPr>
              <a:t>Extracted </a:t>
            </a:r>
          </a:p>
          <a:p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 smtClean="0">
                <a:solidFill>
                  <a:srgbClr val="C00000"/>
                </a:solidFill>
              </a:rPr>
              <a:t>     RDF Graph</a:t>
            </a:r>
            <a:endParaRPr 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69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ounded Rectangle 106"/>
          <p:cNvSpPr/>
          <p:nvPr/>
        </p:nvSpPr>
        <p:spPr>
          <a:xfrm>
            <a:off x="-41085" y="5400891"/>
            <a:ext cx="4349353" cy="137488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-4866" y="3891645"/>
            <a:ext cx="4349353" cy="137488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4394200" y="3930218"/>
            <a:ext cx="4576135" cy="28247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4074737" y="637309"/>
            <a:ext cx="4919485" cy="307109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14" name="Titre 1"/>
          <p:cNvSpPr>
            <a:spLocks noGrp="1"/>
          </p:cNvSpPr>
          <p:nvPr/>
        </p:nvSpPr>
        <p:spPr bwMode="auto">
          <a:xfrm>
            <a:off x="685800" y="0"/>
            <a:ext cx="7980363" cy="665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defTabSz="914400">
              <a:spcBef>
                <a:spcPct val="0"/>
              </a:spcBef>
            </a:pPr>
            <a:r>
              <a:rPr lang="en-GB" sz="3600" cap="all" spc="-6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Knowledge </a:t>
            </a:r>
            <a:r>
              <a:rPr lang="en-GB" sz="3600" cap="all" spc="-6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Graph (KG) </a:t>
            </a:r>
            <a:endParaRPr lang="en-GB" sz="3600" cap="all" spc="-6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35" y="1320980"/>
            <a:ext cx="3249377" cy="2166251"/>
          </a:xfrm>
          <a:prstGeom prst="rect">
            <a:avLst/>
          </a:prstGeom>
        </p:spPr>
      </p:pic>
      <p:sp>
        <p:nvSpPr>
          <p:cNvPr id="41" name="Oval 6"/>
          <p:cNvSpPr>
            <a:spLocks noChangeArrowheads="1"/>
          </p:cNvSpPr>
          <p:nvPr/>
        </p:nvSpPr>
        <p:spPr bwMode="auto">
          <a:xfrm>
            <a:off x="5489261" y="3124135"/>
            <a:ext cx="1389856" cy="410877"/>
          </a:xfrm>
          <a:prstGeom prst="ellipse">
            <a:avLst/>
          </a:prstGeom>
          <a:solidFill>
            <a:schemeClr val="bg1"/>
          </a:solidFill>
          <a:ln w="12700">
            <a:solidFill>
              <a:srgbClr val="3366FF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 eaLnBrk="0" hangingPunct="0"/>
            <a:r>
              <a:rPr lang="en-GB" sz="1300" u="sng" err="1" smtClean="0">
                <a:solidFill>
                  <a:srgbClr val="000000"/>
                </a:solidFill>
                <a:latin typeface="Trebuchet MS" charset="0"/>
              </a:rPr>
              <a:t>dbo:Painting</a:t>
            </a:r>
            <a:endParaRPr lang="en-GB" sz="1300" u="sng">
              <a:solidFill>
                <a:srgbClr val="000000"/>
              </a:solidFill>
              <a:latin typeface="Trebuchet MS" charset="0"/>
            </a:endParaRPr>
          </a:p>
        </p:txBody>
      </p:sp>
      <p:sp>
        <p:nvSpPr>
          <p:cNvPr id="42" name="Oval 12"/>
          <p:cNvSpPr>
            <a:spLocks noChangeArrowheads="1"/>
          </p:cNvSpPr>
          <p:nvPr/>
        </p:nvSpPr>
        <p:spPr bwMode="auto">
          <a:xfrm>
            <a:off x="4100137" y="2334967"/>
            <a:ext cx="1138830" cy="33496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 eaLnBrk="0" hangingPunct="0">
              <a:defRPr/>
            </a:pPr>
            <a:r>
              <a:rPr lang="en-GB" sz="1300" u="sng" err="1" smtClean="0">
                <a:solidFill>
                  <a:srgbClr val="000000"/>
                </a:solidFill>
                <a:latin typeface="Trebuchet MS" charset="0"/>
              </a:rPr>
              <a:t>dbo:Museum</a:t>
            </a:r>
            <a:endParaRPr lang="en-GB" sz="1300" u="sng">
              <a:solidFill>
                <a:srgbClr val="000000"/>
              </a:solidFill>
              <a:latin typeface="Trebuchet MS" charset="0"/>
            </a:endParaRPr>
          </a:p>
        </p:txBody>
      </p:sp>
      <p:sp>
        <p:nvSpPr>
          <p:cNvPr id="43" name="Rectangle 151"/>
          <p:cNvSpPr>
            <a:spLocks noChangeArrowheads="1"/>
          </p:cNvSpPr>
          <p:nvPr/>
        </p:nvSpPr>
        <p:spPr bwMode="auto">
          <a:xfrm>
            <a:off x="4721417" y="2785574"/>
            <a:ext cx="135005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/>
            <a:r>
              <a:rPr lang="en-GB" sz="1300" err="1" smtClean="0">
                <a:latin typeface="Trebuchet MS" charset="0"/>
              </a:rPr>
              <a:t>dbo:museum-of</a:t>
            </a:r>
            <a:endParaRPr lang="en-GB" sz="1300">
              <a:latin typeface="Trebuchet MS" charset="0"/>
            </a:endParaRPr>
          </a:p>
        </p:txBody>
      </p:sp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7816565" y="3115011"/>
            <a:ext cx="1088757" cy="413050"/>
          </a:xfrm>
          <a:prstGeom prst="ellipse">
            <a:avLst/>
          </a:prstGeom>
          <a:solidFill>
            <a:schemeClr val="bg1"/>
          </a:solidFill>
          <a:ln w="12700">
            <a:solidFill>
              <a:srgbClr val="3366FF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 eaLnBrk="0" hangingPunct="0"/>
            <a:r>
              <a:rPr lang="en-GB" sz="1300" u="sng" err="1" smtClean="0">
                <a:solidFill>
                  <a:srgbClr val="000000"/>
                </a:solidFill>
                <a:latin typeface="Trebuchet MS" charset="0"/>
              </a:rPr>
              <a:t>dbo:Artist</a:t>
            </a:r>
            <a:endParaRPr lang="en-GB" sz="1300" u="sng">
              <a:solidFill>
                <a:srgbClr val="000000"/>
              </a:solidFill>
              <a:latin typeface="Trebuchet MS" charset="0"/>
            </a:endParaRPr>
          </a:p>
        </p:txBody>
      </p:sp>
      <p:sp>
        <p:nvSpPr>
          <p:cNvPr id="45" name="Rectangle 155"/>
          <p:cNvSpPr>
            <a:spLocks noChangeArrowheads="1"/>
          </p:cNvSpPr>
          <p:nvPr/>
        </p:nvSpPr>
        <p:spPr bwMode="auto">
          <a:xfrm>
            <a:off x="6885861" y="2963756"/>
            <a:ext cx="110799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/>
            <a:r>
              <a:rPr lang="en-GB" sz="1300" err="1" smtClean="0">
                <a:latin typeface="Trebuchet MS" charset="0"/>
              </a:rPr>
              <a:t>dbo:author</a:t>
            </a:r>
            <a:r>
              <a:rPr lang="en-GB" sz="1300" smtClean="0">
                <a:latin typeface="Trebuchet MS" charset="0"/>
              </a:rPr>
              <a:t>	</a:t>
            </a:r>
            <a:endParaRPr lang="en-GB" sz="1300">
              <a:latin typeface="Trebuchet MS" charset="0"/>
            </a:endParaRPr>
          </a:p>
        </p:txBody>
      </p:sp>
      <p:sp>
        <p:nvSpPr>
          <p:cNvPr id="46" name="Rectangle 171"/>
          <p:cNvSpPr>
            <a:spLocks noChangeArrowheads="1"/>
          </p:cNvSpPr>
          <p:nvPr/>
        </p:nvSpPr>
        <p:spPr bwMode="auto">
          <a:xfrm>
            <a:off x="5113623" y="2162002"/>
            <a:ext cx="79861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/>
            <a:r>
              <a:rPr lang="en-GB" sz="1300" err="1" smtClean="0">
                <a:latin typeface="Trebuchet MS" charset="0"/>
              </a:rPr>
              <a:t>dbo:city</a:t>
            </a:r>
            <a:endParaRPr lang="en-GB" sz="1300">
              <a:latin typeface="Trebuchet MS" charset="0"/>
            </a:endParaRPr>
          </a:p>
        </p:txBody>
      </p:sp>
      <p:sp>
        <p:nvSpPr>
          <p:cNvPr id="47" name="Oval 12"/>
          <p:cNvSpPr>
            <a:spLocks noChangeArrowheads="1"/>
          </p:cNvSpPr>
          <p:nvPr/>
        </p:nvSpPr>
        <p:spPr bwMode="auto">
          <a:xfrm>
            <a:off x="5905501" y="2255016"/>
            <a:ext cx="1754827" cy="414662"/>
          </a:xfrm>
          <a:prstGeom prst="ellipse">
            <a:avLst/>
          </a:prstGeom>
          <a:solidFill>
            <a:schemeClr val="bg1"/>
          </a:solidFill>
          <a:ln w="12700">
            <a:solidFill>
              <a:srgbClr val="3366F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GB" sz="1300" u="sng" err="1" smtClean="0">
                <a:solidFill>
                  <a:srgbClr val="000000"/>
                </a:solidFill>
                <a:latin typeface="Trebuchet MS" charset="0"/>
              </a:rPr>
              <a:t>dbo:PopulatedPlace</a:t>
            </a:r>
            <a:endParaRPr lang="en-GB" sz="1300" u="sng">
              <a:latin typeface="Trebuchet MS" charset="0"/>
            </a:endParaRPr>
          </a:p>
        </p:txBody>
      </p:sp>
      <p:cxnSp>
        <p:nvCxnSpPr>
          <p:cNvPr id="48" name="Curved Connector 47"/>
          <p:cNvCxnSpPr>
            <a:stCxn id="42" idx="6"/>
          </p:cNvCxnSpPr>
          <p:nvPr/>
        </p:nvCxnSpPr>
        <p:spPr>
          <a:xfrm>
            <a:off x="5238967" y="2502448"/>
            <a:ext cx="666534" cy="1"/>
          </a:xfrm>
          <a:prstGeom prst="curvedConnector3">
            <a:avLst>
              <a:gd name="adj1" fmla="val 50000"/>
            </a:avLst>
          </a:prstGeom>
          <a:ln w="19050">
            <a:solidFill>
              <a:srgbClr val="0C5B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stCxn id="42" idx="4"/>
            <a:endCxn id="41" idx="2"/>
          </p:cNvCxnSpPr>
          <p:nvPr/>
        </p:nvCxnSpPr>
        <p:spPr>
          <a:xfrm rot="16200000" flipH="1">
            <a:off x="4749584" y="2589896"/>
            <a:ext cx="659645" cy="819709"/>
          </a:xfrm>
          <a:prstGeom prst="curvedConnector2">
            <a:avLst/>
          </a:prstGeom>
          <a:ln w="19050">
            <a:solidFill>
              <a:srgbClr val="0C5B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stCxn id="44" idx="2"/>
            <a:endCxn id="41" idx="6"/>
          </p:cNvCxnSpPr>
          <p:nvPr/>
        </p:nvCxnSpPr>
        <p:spPr>
          <a:xfrm rot="10800000" flipV="1">
            <a:off x="6879117" y="3321536"/>
            <a:ext cx="937448" cy="8038"/>
          </a:xfrm>
          <a:prstGeom prst="curvedConnector3">
            <a:avLst>
              <a:gd name="adj1" fmla="val 50000"/>
            </a:avLst>
          </a:prstGeom>
          <a:ln w="19050">
            <a:solidFill>
              <a:srgbClr val="0C5B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6"/>
          <p:cNvSpPr>
            <a:spLocks noChangeArrowheads="1"/>
          </p:cNvSpPr>
          <p:nvPr/>
        </p:nvSpPr>
        <p:spPr bwMode="auto">
          <a:xfrm>
            <a:off x="5111967" y="685367"/>
            <a:ext cx="1173399" cy="3253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3366FF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 eaLnBrk="0" hangingPunct="0"/>
            <a:r>
              <a:rPr lang="en-GB" sz="1300" u="sng">
                <a:solidFill>
                  <a:srgbClr val="000000"/>
                </a:solidFill>
                <a:latin typeface="Trebuchet MS" charset="0"/>
              </a:rPr>
              <a:t>T</a:t>
            </a:r>
            <a:r>
              <a:rPr lang="en-GB" sz="1300" u="sng" smtClean="0">
                <a:solidFill>
                  <a:srgbClr val="000000"/>
                </a:solidFill>
                <a:latin typeface="Trebuchet MS" charset="0"/>
              </a:rPr>
              <a:t>hing</a:t>
            </a:r>
            <a:endParaRPr lang="en-GB" sz="1300" u="sng">
              <a:solidFill>
                <a:srgbClr val="000000"/>
              </a:solidFill>
              <a:latin typeface="Trebuchet MS" charset="0"/>
            </a:endParaRPr>
          </a:p>
        </p:txBody>
      </p:sp>
      <p:cxnSp>
        <p:nvCxnSpPr>
          <p:cNvPr id="52" name="Curved Connector 51"/>
          <p:cNvCxnSpPr>
            <a:stCxn id="47" idx="0"/>
            <a:endCxn id="51" idx="4"/>
          </p:cNvCxnSpPr>
          <p:nvPr/>
        </p:nvCxnSpPr>
        <p:spPr>
          <a:xfrm rot="16200000" flipV="1">
            <a:off x="5618617" y="1090718"/>
            <a:ext cx="1244349" cy="1084248"/>
          </a:xfrm>
          <a:prstGeom prst="curvedConnector3">
            <a:avLst>
              <a:gd name="adj1" fmla="val 10196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42" idx="0"/>
            <a:endCxn id="51" idx="4"/>
          </p:cNvCxnSpPr>
          <p:nvPr/>
        </p:nvCxnSpPr>
        <p:spPr>
          <a:xfrm rot="5400000" flipH="1" flipV="1">
            <a:off x="4521959" y="1158260"/>
            <a:ext cx="1324300" cy="1029115"/>
          </a:xfrm>
          <a:prstGeom prst="curvedConnector3">
            <a:avLst>
              <a:gd name="adj1" fmla="val 50000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6"/>
          <p:cNvSpPr>
            <a:spLocks noChangeArrowheads="1"/>
          </p:cNvSpPr>
          <p:nvPr/>
        </p:nvSpPr>
        <p:spPr bwMode="auto">
          <a:xfrm>
            <a:off x="7813944" y="2266629"/>
            <a:ext cx="1088757" cy="343142"/>
          </a:xfrm>
          <a:prstGeom prst="ellipse">
            <a:avLst/>
          </a:prstGeom>
          <a:solidFill>
            <a:schemeClr val="bg1"/>
          </a:solidFill>
          <a:ln w="12700">
            <a:solidFill>
              <a:srgbClr val="3366FF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 eaLnBrk="0" hangingPunct="0"/>
            <a:r>
              <a:rPr lang="en-GB" sz="1300" u="sng" err="1" smtClean="0">
                <a:solidFill>
                  <a:srgbClr val="000000"/>
                </a:solidFill>
                <a:latin typeface="Trebuchet MS" charset="0"/>
              </a:rPr>
              <a:t>dbo:Person</a:t>
            </a:r>
            <a:endParaRPr lang="en-GB" sz="1300" u="sng">
              <a:solidFill>
                <a:srgbClr val="000000"/>
              </a:solidFill>
              <a:latin typeface="Trebuchet MS" charset="0"/>
            </a:endParaRPr>
          </a:p>
        </p:txBody>
      </p:sp>
      <p:sp>
        <p:nvSpPr>
          <p:cNvPr id="55" name="Oval 6"/>
          <p:cNvSpPr>
            <a:spLocks noChangeArrowheads="1"/>
          </p:cNvSpPr>
          <p:nvPr/>
        </p:nvSpPr>
        <p:spPr bwMode="auto">
          <a:xfrm>
            <a:off x="6394217" y="1367053"/>
            <a:ext cx="1088757" cy="412181"/>
          </a:xfrm>
          <a:prstGeom prst="ellipse">
            <a:avLst/>
          </a:prstGeom>
          <a:solidFill>
            <a:schemeClr val="bg1"/>
          </a:solidFill>
          <a:ln w="12700">
            <a:solidFill>
              <a:srgbClr val="3366FF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 eaLnBrk="0" hangingPunct="0"/>
            <a:r>
              <a:rPr lang="en-GB" sz="1300" u="sng" err="1" smtClean="0">
                <a:solidFill>
                  <a:srgbClr val="000000"/>
                </a:solidFill>
                <a:latin typeface="Trebuchet MS" charset="0"/>
              </a:rPr>
              <a:t>dbo:Agent</a:t>
            </a:r>
            <a:endParaRPr lang="en-GB" sz="1300" u="sng">
              <a:solidFill>
                <a:srgbClr val="000000"/>
              </a:solidFill>
              <a:latin typeface="Trebuchet MS" charset="0"/>
            </a:endParaRPr>
          </a:p>
        </p:txBody>
      </p:sp>
      <p:cxnSp>
        <p:nvCxnSpPr>
          <p:cNvPr id="56" name="Curved Connector 55"/>
          <p:cNvCxnSpPr>
            <a:stCxn id="44" idx="0"/>
            <a:endCxn id="54" idx="4"/>
          </p:cNvCxnSpPr>
          <p:nvPr/>
        </p:nvCxnSpPr>
        <p:spPr>
          <a:xfrm rot="16200000" flipV="1">
            <a:off x="8107014" y="2861080"/>
            <a:ext cx="505240" cy="262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54" idx="0"/>
            <a:endCxn id="55" idx="5"/>
          </p:cNvCxnSpPr>
          <p:nvPr/>
        </p:nvCxnSpPr>
        <p:spPr>
          <a:xfrm rot="16200000" flipV="1">
            <a:off x="7567047" y="1475353"/>
            <a:ext cx="547758" cy="1034794"/>
          </a:xfrm>
          <a:prstGeom prst="curvedConnector3">
            <a:avLst>
              <a:gd name="adj1" fmla="val 50000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/>
          <p:cNvCxnSpPr>
            <a:endCxn id="51" idx="4"/>
          </p:cNvCxnSpPr>
          <p:nvPr/>
        </p:nvCxnSpPr>
        <p:spPr>
          <a:xfrm rot="10800000">
            <a:off x="5698667" y="1010668"/>
            <a:ext cx="699028" cy="624399"/>
          </a:xfrm>
          <a:prstGeom prst="curvedConnector2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4587311" y="4330245"/>
            <a:ext cx="41656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prstClr val="black"/>
                </a:solidFill>
                <a:latin typeface="Helvetica" charset="0"/>
              </a:rPr>
              <a:t>owl:equivalentClass</a:t>
            </a:r>
            <a:r>
              <a:rPr lang="en-US" sz="1200" dirty="0" smtClean="0">
                <a:solidFill>
                  <a:prstClr val="black"/>
                </a:solidFill>
                <a:latin typeface="Helvetica" charset="0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Helvetica" charset="0"/>
              </a:rPr>
              <a:t>dbo:Municipality</a:t>
            </a:r>
            <a:r>
              <a:rPr lang="en-US" sz="1200" dirty="0" smtClean="0">
                <a:solidFill>
                  <a:prstClr val="black"/>
                </a:solidFill>
                <a:latin typeface="Helvetica" charset="0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Helvetica" charset="0"/>
              </a:rPr>
              <a:t>dbo:</a:t>
            </a:r>
            <a:r>
              <a:rPr lang="en-US" sz="1200" dirty="0" err="1" smtClean="0">
                <a:solidFill>
                  <a:prstClr val="black"/>
                </a:solidFill>
                <a:latin typeface="Helvetica" charset="0"/>
              </a:rPr>
              <a:t>Place</a:t>
            </a:r>
            <a:r>
              <a:rPr lang="en-US" sz="1200" dirty="0" smtClean="0">
                <a:solidFill>
                  <a:prstClr val="black"/>
                </a:solidFill>
                <a:latin typeface="Helvetica" charset="0"/>
              </a:rPr>
              <a:t>) </a:t>
            </a:r>
            <a:r>
              <a:rPr lang="en-US" sz="1200" dirty="0" err="1" smtClean="0">
                <a:solidFill>
                  <a:prstClr val="black"/>
                </a:solidFill>
                <a:latin typeface="Helvetica" charset="0"/>
              </a:rPr>
              <a:t>owl:equivalentClass</a:t>
            </a:r>
            <a:r>
              <a:rPr lang="en-US" sz="1200" dirty="0" smtClean="0">
                <a:solidFill>
                  <a:prstClr val="black"/>
                </a:solidFill>
                <a:latin typeface="Helvetica" charset="0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Helvetica" charset="0"/>
              </a:rPr>
              <a:t>dbo:</a:t>
            </a:r>
            <a:r>
              <a:rPr lang="en-US" sz="1200" dirty="0" err="1" smtClean="0">
                <a:solidFill>
                  <a:prstClr val="black"/>
                </a:solidFill>
                <a:latin typeface="Helvetica" charset="0"/>
              </a:rPr>
              <a:t>Place</a:t>
            </a:r>
            <a:r>
              <a:rPr lang="en-US" sz="1200" dirty="0" smtClean="0">
                <a:solidFill>
                  <a:prstClr val="black"/>
                </a:solidFill>
                <a:latin typeface="Helvetica" charset="0"/>
              </a:rPr>
              <a:t>, dbo:Wikidata:Q532)</a:t>
            </a:r>
          </a:p>
          <a:p>
            <a:r>
              <a:rPr lang="en-US" sz="1200" dirty="0" err="1" smtClean="0">
                <a:solidFill>
                  <a:prstClr val="black"/>
                </a:solidFill>
                <a:latin typeface="Helvetica" charset="0"/>
              </a:rPr>
              <a:t>owl:equivalentClass</a:t>
            </a:r>
            <a:r>
              <a:rPr lang="en-US" sz="1200" dirty="0" smtClean="0">
                <a:solidFill>
                  <a:prstClr val="black"/>
                </a:solidFill>
                <a:latin typeface="Helvetica" charset="0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Helvetica" charset="0"/>
              </a:rPr>
              <a:t>dbo:</a:t>
            </a:r>
            <a:r>
              <a:rPr lang="en-US" sz="1200" dirty="0" err="1">
                <a:solidFill>
                  <a:prstClr val="black"/>
                </a:solidFill>
                <a:latin typeface="Helvetica" charset="0"/>
              </a:rPr>
              <a:t>V</a:t>
            </a:r>
            <a:r>
              <a:rPr lang="en-US" sz="1200" dirty="0" err="1" smtClean="0">
                <a:solidFill>
                  <a:prstClr val="black"/>
                </a:solidFill>
                <a:latin typeface="Helvetica" charset="0"/>
              </a:rPr>
              <a:t>illage</a:t>
            </a:r>
            <a:r>
              <a:rPr lang="en-US" sz="1200" dirty="0" smtClean="0">
                <a:solidFill>
                  <a:prstClr val="black"/>
                </a:solidFill>
                <a:latin typeface="Helvetica" charset="0"/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  <a:latin typeface="Helvetica" charset="0"/>
              </a:rPr>
              <a:t>dbo:PopulatedPlace</a:t>
            </a:r>
            <a:r>
              <a:rPr lang="en-US" sz="1200" dirty="0" smtClean="0">
                <a:solidFill>
                  <a:prstClr val="black"/>
                </a:solidFill>
                <a:latin typeface="Helvetica" charset="0"/>
              </a:rPr>
              <a:t>)</a:t>
            </a:r>
          </a:p>
          <a:p>
            <a:r>
              <a:rPr lang="en-US" sz="1200" dirty="0" err="1" smtClean="0">
                <a:solidFill>
                  <a:prstClr val="black"/>
                </a:solidFill>
                <a:latin typeface="Helvetica" charset="0"/>
              </a:rPr>
              <a:t>owl:equivalentClass</a:t>
            </a:r>
            <a:r>
              <a:rPr lang="en-US" sz="1200" dirty="0" smtClean="0">
                <a:solidFill>
                  <a:prstClr val="black"/>
                </a:solidFill>
                <a:latin typeface="Helvetica" charset="0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Helvetica" charset="0"/>
              </a:rPr>
              <a:t>dbo:PopulatedPlace,dbo:Municipality</a:t>
            </a:r>
            <a:r>
              <a:rPr lang="en-US" sz="1200" dirty="0" smtClean="0">
                <a:solidFill>
                  <a:prstClr val="black"/>
                </a:solidFill>
                <a:latin typeface="Helvetica" charset="0"/>
              </a:rPr>
              <a:t>)</a:t>
            </a:r>
          </a:p>
          <a:p>
            <a:r>
              <a:rPr lang="en-US" sz="1200" dirty="0" err="1" smtClean="0">
                <a:solidFill>
                  <a:prstClr val="black"/>
                </a:solidFill>
                <a:latin typeface="Helvetica" charset="0"/>
              </a:rPr>
              <a:t>owl:disjointClass</a:t>
            </a:r>
            <a:r>
              <a:rPr lang="en-US" sz="1200" dirty="0" smtClean="0">
                <a:solidFill>
                  <a:prstClr val="black"/>
                </a:solidFill>
                <a:latin typeface="Helvetica" charset="0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Helvetica" charset="0"/>
              </a:rPr>
              <a:t>dbo:PopulatedPlace</a:t>
            </a:r>
            <a:r>
              <a:rPr lang="en-US" sz="1200" dirty="0" smtClean="0">
                <a:solidFill>
                  <a:prstClr val="black"/>
                </a:solidFill>
                <a:latin typeface="Helvetica" charset="0"/>
              </a:rPr>
              <a:t>,</a:t>
            </a:r>
            <a:r>
              <a:rPr lang="en-GB" sz="1200" dirty="0">
                <a:solidFill>
                  <a:srgbClr val="000000"/>
                </a:solidFill>
                <a:latin typeface="Trebuchet MS" charset="0"/>
              </a:rPr>
              <a:t> </a:t>
            </a:r>
            <a:r>
              <a:rPr lang="en-GB" sz="1200" dirty="0" err="1" smtClean="0">
                <a:solidFill>
                  <a:srgbClr val="000000"/>
                </a:solidFill>
                <a:latin typeface="Trebuchet MS" charset="0"/>
              </a:rPr>
              <a:t>dbo:Artist</a:t>
            </a:r>
            <a:r>
              <a:rPr lang="en-GB" sz="1200" dirty="0" smtClean="0">
                <a:solidFill>
                  <a:srgbClr val="000000"/>
                </a:solidFill>
                <a:latin typeface="Trebuchet MS" charset="0"/>
              </a:rPr>
              <a:t>) </a:t>
            </a:r>
            <a:r>
              <a:rPr lang="en-US" sz="1200" dirty="0" smtClean="0">
                <a:solidFill>
                  <a:prstClr val="black"/>
                </a:solidFill>
                <a:latin typeface="Helvetica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Helvetica" charset="0"/>
              </a:rPr>
              <a:t>owl:disjointClass</a:t>
            </a:r>
            <a:r>
              <a:rPr lang="en-US" sz="1200" dirty="0">
                <a:solidFill>
                  <a:prstClr val="black"/>
                </a:solidFill>
                <a:latin typeface="Helvetica" charset="0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Helvetica" charset="0"/>
              </a:rPr>
              <a:t>dbo:PopulatedPlace</a:t>
            </a:r>
            <a:r>
              <a:rPr lang="en-US" sz="1200" dirty="0">
                <a:solidFill>
                  <a:prstClr val="black"/>
                </a:solidFill>
                <a:latin typeface="Helvetica" charset="0"/>
              </a:rPr>
              <a:t>,</a:t>
            </a:r>
            <a:r>
              <a:rPr lang="en-GB" sz="1200" dirty="0">
                <a:solidFill>
                  <a:srgbClr val="000000"/>
                </a:solidFill>
                <a:latin typeface="Trebuchet MS" charset="0"/>
              </a:rPr>
              <a:t> </a:t>
            </a:r>
            <a:r>
              <a:rPr lang="en-GB" sz="1200" dirty="0" err="1" smtClean="0">
                <a:solidFill>
                  <a:srgbClr val="000000"/>
                </a:solidFill>
                <a:latin typeface="Trebuchet MS" charset="0"/>
              </a:rPr>
              <a:t>dbo:Painting</a:t>
            </a:r>
            <a:r>
              <a:rPr lang="en-GB" sz="1200" dirty="0" smtClean="0">
                <a:solidFill>
                  <a:srgbClr val="000000"/>
                </a:solidFill>
                <a:latin typeface="Trebuchet MS" charset="0"/>
              </a:rPr>
              <a:t>) </a:t>
            </a:r>
            <a:endParaRPr lang="en-GB" sz="1200" dirty="0">
              <a:solidFill>
                <a:srgbClr val="000000"/>
              </a:solidFill>
              <a:latin typeface="Trebuchet MS" charset="0"/>
            </a:endParaRPr>
          </a:p>
          <a:p>
            <a:r>
              <a:rPr lang="en-US" sz="1200" dirty="0" err="1" smtClean="0">
                <a:solidFill>
                  <a:prstClr val="black"/>
                </a:solidFill>
                <a:latin typeface="Helvetica" charset="0"/>
              </a:rPr>
              <a:t>owl:FunctionalProperty</a:t>
            </a:r>
            <a:r>
              <a:rPr lang="en-US" sz="1200" dirty="0" smtClean="0">
                <a:solidFill>
                  <a:prstClr val="black"/>
                </a:solidFill>
                <a:latin typeface="Helvetica" charset="0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Helvetica" charset="0"/>
              </a:rPr>
              <a:t>dbo:city</a:t>
            </a:r>
            <a:r>
              <a:rPr lang="en-US" sz="1200" dirty="0" smtClean="0">
                <a:solidFill>
                  <a:prstClr val="black"/>
                </a:solidFill>
                <a:latin typeface="Helvetica" charset="0"/>
              </a:rPr>
              <a:t>) </a:t>
            </a:r>
          </a:p>
          <a:p>
            <a:r>
              <a:rPr lang="en-US" sz="1200" dirty="0" err="1">
                <a:solidFill>
                  <a:prstClr val="black"/>
                </a:solidFill>
                <a:latin typeface="Helvetica" charset="0"/>
              </a:rPr>
              <a:t>o</a:t>
            </a:r>
            <a:r>
              <a:rPr lang="en-US" sz="1200" dirty="0" err="1" smtClean="0">
                <a:solidFill>
                  <a:prstClr val="black"/>
                </a:solidFill>
                <a:latin typeface="Helvetica" charset="0"/>
              </a:rPr>
              <a:t>wl:InverseFunctionalProperty</a:t>
            </a:r>
            <a:r>
              <a:rPr lang="en-US" sz="1200" dirty="0" smtClean="0">
                <a:solidFill>
                  <a:prstClr val="black"/>
                </a:solidFill>
                <a:latin typeface="Helvetica" charset="0"/>
              </a:rPr>
              <a:t>(</a:t>
            </a:r>
            <a:r>
              <a:rPr lang="en-GB" sz="1200" dirty="0" err="1" smtClean="0">
                <a:latin typeface="Trebuchet MS" charset="0"/>
              </a:rPr>
              <a:t>dbo:museum-of</a:t>
            </a:r>
            <a:r>
              <a:rPr lang="en-US" sz="1200" dirty="0" smtClean="0"/>
              <a:t>)</a:t>
            </a:r>
          </a:p>
          <a:p>
            <a:endParaRPr lang="en-US" sz="1200" dirty="0"/>
          </a:p>
          <a:p>
            <a:r>
              <a:rPr lang="en-US" sz="1200" dirty="0" err="1" smtClean="0"/>
              <a:t>dbo:birthPlace</a:t>
            </a:r>
            <a:r>
              <a:rPr lang="en-US" sz="1200" dirty="0" smtClean="0"/>
              <a:t>(X, Y) =&gt; </a:t>
            </a:r>
            <a:r>
              <a:rPr lang="en-US" sz="1200" dirty="0" err="1" smtClean="0"/>
              <a:t>dbo:citizsenOf</a:t>
            </a:r>
            <a:r>
              <a:rPr lang="en-US" sz="1200" dirty="0" smtClean="0"/>
              <a:t>(X, Y) </a:t>
            </a:r>
          </a:p>
          <a:p>
            <a:r>
              <a:rPr lang="en-US" sz="1200" dirty="0" err="1" smtClean="0"/>
              <a:t>dbo:parentOf</a:t>
            </a:r>
            <a:r>
              <a:rPr lang="en-US" sz="1200" dirty="0" smtClean="0"/>
              <a:t>(X</a:t>
            </a:r>
            <a:r>
              <a:rPr lang="en-US" sz="1200" dirty="0"/>
              <a:t>, Y) =&gt; </a:t>
            </a:r>
            <a:r>
              <a:rPr lang="en-US" sz="1200" dirty="0" err="1" smtClean="0"/>
              <a:t>dbo:child</a:t>
            </a:r>
            <a:r>
              <a:rPr lang="en-US" sz="1200" dirty="0" smtClean="0"/>
              <a:t>(Y, X) </a:t>
            </a:r>
            <a:endParaRPr lang="en-US" sz="1200" dirty="0"/>
          </a:p>
          <a:p>
            <a:endParaRPr lang="en-US" sz="1200" dirty="0" smtClean="0"/>
          </a:p>
          <a:p>
            <a:endParaRPr lang="en-GB" sz="1200" dirty="0">
              <a:latin typeface="Trebuchet MS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787901" y="119592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is-a</a:t>
            </a:r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794467" y="113308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is-a</a:t>
            </a:r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5918786" y="16263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is-a</a:t>
            </a:r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601769" y="140015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is-a</a:t>
            </a:r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413772" y="269470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is-a</a:t>
            </a:r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6467044" y="70875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Ontology hierarchy 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989282" y="3952212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Ontology axioms and rules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0534" y="4230439"/>
            <a:ext cx="45667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4400"/>
            <a:r>
              <a:rPr lang="en-US" sz="1200" dirty="0"/>
              <a:t>PREFIX </a:t>
            </a:r>
            <a:r>
              <a:rPr lang="en-US" sz="1200" dirty="0" err="1" smtClean="0"/>
              <a:t>dbo</a:t>
            </a:r>
            <a:r>
              <a:rPr lang="en-US" sz="1200" dirty="0"/>
              <a:t>: &lt;http://</a:t>
            </a:r>
            <a:r>
              <a:rPr lang="en-US" sz="1200" dirty="0" err="1" smtClean="0"/>
              <a:t>dbpedia.org</a:t>
            </a:r>
            <a:r>
              <a:rPr lang="en-US" sz="1200" dirty="0" smtClean="0"/>
              <a:t>/ontology#&gt; </a:t>
            </a:r>
            <a:endParaRPr lang="en-US" sz="1200" dirty="0"/>
          </a:p>
          <a:p>
            <a:pPr marL="171450" lvl="0" indent="-171450" defTabSz="914400"/>
            <a:r>
              <a:rPr lang="en-US" sz="1200" dirty="0" smtClean="0"/>
              <a:t>PREFIX </a:t>
            </a:r>
            <a:r>
              <a:rPr lang="en-US" sz="1200" dirty="0" err="1"/>
              <a:t>rdf</a:t>
            </a:r>
            <a:r>
              <a:rPr lang="en-US" sz="1200" dirty="0"/>
              <a:t>: &lt;http://www.w3.org/1999/02/22-rdf-syntax-ns#&gt; </a:t>
            </a:r>
            <a:endParaRPr lang="en-US" sz="1200" dirty="0" smtClean="0"/>
          </a:p>
          <a:p>
            <a:pPr marL="171450" lvl="0" indent="-171450" defTabSz="914400"/>
            <a:r>
              <a:rPr lang="en-US" sz="1200" dirty="0" smtClean="0"/>
              <a:t>SELECT ?m ?p</a:t>
            </a:r>
          </a:p>
          <a:p>
            <a:pPr marL="171450" lvl="0" indent="-171450" defTabSz="914400"/>
            <a:r>
              <a:rPr lang="en-US" sz="1200" dirty="0" smtClean="0"/>
              <a:t>WHERE </a:t>
            </a:r>
            <a:r>
              <a:rPr lang="en-US" sz="1200" dirty="0"/>
              <a:t>{ </a:t>
            </a:r>
            <a:r>
              <a:rPr lang="en-US" sz="1200" dirty="0" smtClean="0"/>
              <a:t>?m </a:t>
            </a:r>
            <a:r>
              <a:rPr lang="en-US" sz="1200" dirty="0" err="1" smtClean="0"/>
              <a:t>rdf:type</a:t>
            </a:r>
            <a:r>
              <a:rPr lang="en-US" sz="1200" dirty="0" smtClean="0"/>
              <a:t> </a:t>
            </a:r>
            <a:r>
              <a:rPr lang="en-US" sz="1200" dirty="0" err="1" smtClean="0"/>
              <a:t>dbo:Museum</a:t>
            </a:r>
            <a:r>
              <a:rPr lang="en-US" sz="1200" dirty="0" smtClean="0"/>
              <a:t> . ?m </a:t>
            </a:r>
            <a:r>
              <a:rPr lang="en-US" sz="1200" dirty="0" err="1" smtClean="0"/>
              <a:t>dbo:musuem-of</a:t>
            </a:r>
            <a:r>
              <a:rPr lang="en-US" sz="1200" dirty="0" smtClean="0"/>
              <a:t> ?p .}</a:t>
            </a:r>
            <a:endParaRPr lang="en-GB" sz="1200" dirty="0">
              <a:latin typeface="Trebuchet M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559" y="3891488"/>
            <a:ext cx="2258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70C0"/>
                </a:solidFill>
                <a:latin typeface="Helvetica" charset="0"/>
              </a:rPr>
              <a:t>Querying (SPARQL)</a:t>
            </a:r>
            <a:endParaRPr lang="en-US">
              <a:solidFill>
                <a:srgbClr val="0070C0"/>
              </a:solidFill>
              <a:latin typeface="Helvetica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0534" y="5784634"/>
            <a:ext cx="4165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smtClean="0">
                <a:solidFill>
                  <a:prstClr val="black"/>
                </a:solidFill>
                <a:latin typeface="Helvetica" charset="0"/>
              </a:rPr>
              <a:t>KG </a:t>
            </a:r>
            <a:r>
              <a:rPr lang="en-US" sz="1200">
                <a:solidFill>
                  <a:prstClr val="black"/>
                </a:solidFill>
                <a:latin typeface="Helvetica" charset="0"/>
              </a:rPr>
              <a:t>saturation: infer whatever can be inferred from the KG</a:t>
            </a:r>
            <a:r>
              <a:rPr lang="en-US" sz="1200" smtClean="0">
                <a:solidFill>
                  <a:prstClr val="black"/>
                </a:solidFill>
                <a:latin typeface="Helvetica" charset="0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sz="1200" smtClean="0">
                <a:solidFill>
                  <a:prstClr val="black"/>
                </a:solidFill>
                <a:latin typeface="Helvetica" charset="0"/>
              </a:rPr>
              <a:t>KG consistency checking: no contradictions</a:t>
            </a:r>
          </a:p>
          <a:p>
            <a:pPr marL="171450" indent="-171450">
              <a:buFontTx/>
              <a:buChar char="-"/>
            </a:pPr>
            <a:r>
              <a:rPr lang="en-US" sz="1200" smtClean="0">
                <a:solidFill>
                  <a:prstClr val="black"/>
                </a:solidFill>
                <a:latin typeface="Helvetica" charset="0"/>
              </a:rPr>
              <a:t>KG repairing</a:t>
            </a:r>
          </a:p>
          <a:p>
            <a:pPr marL="171450" indent="-171450">
              <a:buFontTx/>
              <a:buChar char="-"/>
            </a:pPr>
            <a:r>
              <a:rPr lang="is-IS" sz="1200" smtClean="0">
                <a:solidFill>
                  <a:prstClr val="black"/>
                </a:solidFill>
                <a:latin typeface="Helvetica" charset="0"/>
              </a:rPr>
              <a:t>…</a:t>
            </a:r>
            <a:endParaRPr lang="en-GB" sz="1200">
              <a:latin typeface="Trebuchet MS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3559" y="5364038"/>
            <a:ext cx="4442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70C0"/>
                </a:solidFill>
                <a:latin typeface="Helvetica" charset="0"/>
              </a:rPr>
              <a:t>Reasoners: (Pellet, Fact++, Hermit, etc. )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0534" y="671146"/>
            <a:ext cx="3976293" cy="2999647"/>
            <a:chOff x="20534" y="708753"/>
            <a:chExt cx="3976293" cy="2999647"/>
          </a:xfrm>
        </p:grpSpPr>
        <p:sp>
          <p:nvSpPr>
            <p:cNvPr id="33" name="Rounded Rectangle 32"/>
            <p:cNvSpPr/>
            <p:nvPr/>
          </p:nvSpPr>
          <p:spPr>
            <a:xfrm>
              <a:off x="20534" y="708753"/>
              <a:ext cx="3976293" cy="299964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 1" descr="Screenshot 2017-11-07 11.12.0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953" y="1053017"/>
              <a:ext cx="3682157" cy="2359004"/>
            </a:xfrm>
            <a:prstGeom prst="rect">
              <a:avLst/>
            </a:prstGeom>
          </p:spPr>
        </p:pic>
      </p:grpSp>
      <p:sp>
        <p:nvSpPr>
          <p:cNvPr id="76" name="Rounded Rectangle 75"/>
          <p:cNvSpPr/>
          <p:nvPr/>
        </p:nvSpPr>
        <p:spPr>
          <a:xfrm>
            <a:off x="74960" y="774559"/>
            <a:ext cx="3976293" cy="29996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Image 1" descr="Screenshot 2017-11-07 11.12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8" y="1233126"/>
            <a:ext cx="3682157" cy="2359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13074" y="709053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RDF Graphs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96756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71" grpId="0" animBg="1"/>
      <p:bldP spid="68" grpId="0" animBg="1"/>
      <p:bldP spid="40" grpId="0" animBg="1"/>
      <p:bldP spid="41" grpId="0" animBg="1"/>
      <p:bldP spid="42" grpId="0" animBg="1"/>
      <p:bldP spid="43" grpId="0"/>
      <p:bldP spid="44" grpId="0" animBg="1"/>
      <p:bldP spid="45" grpId="0"/>
      <p:bldP spid="46" grpId="0"/>
      <p:bldP spid="47" grpId="0" animBg="1"/>
      <p:bldP spid="51" grpId="0" animBg="1"/>
      <p:bldP spid="54" grpId="0" animBg="1"/>
      <p:bldP spid="55" grpId="0" animBg="1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" grpId="0"/>
      <p:bldP spid="69" grpId="0"/>
      <p:bldP spid="7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72363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knowledge graph expansion and enrichment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391833" cy="4373563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Wingdings" charset="2"/>
              <a:buChar char="§"/>
            </a:pPr>
            <a:r>
              <a:rPr lang="en-US" dirty="0" smtClean="0"/>
              <a:t>Expansion: knowledge graphs are incomplete 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b="1" dirty="0" smtClean="0">
                <a:solidFill>
                  <a:srgbClr val="C00000"/>
                </a:solidFill>
              </a:rPr>
              <a:t>Data linking (entity resolution, reference reconciliation, </a:t>
            </a:r>
            <a:r>
              <a:rPr lang="is-IS" b="1" dirty="0" smtClean="0">
                <a:solidFill>
                  <a:srgbClr val="C00000"/>
                </a:solidFill>
              </a:rPr>
              <a:t>…</a:t>
            </a:r>
            <a:r>
              <a:rPr lang="en-US" b="1" dirty="0" smtClean="0">
                <a:solidFill>
                  <a:srgbClr val="C00000"/>
                </a:solidFill>
              </a:rPr>
              <a:t>) 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/>
              <a:t>Link prediction: add relations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/>
              <a:t>Ontology matching: connect graphs 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dirty="0" smtClean="0"/>
              <a:t>Missing </a:t>
            </a:r>
            <a:r>
              <a:rPr lang="en-US" dirty="0"/>
              <a:t>values prediction/inference</a:t>
            </a:r>
          </a:p>
          <a:p>
            <a:pPr marL="800100" lvl="1" indent="-342900">
              <a:buFont typeface="Wingdings" charset="2"/>
              <a:buChar char="§"/>
            </a:pPr>
            <a:endParaRPr lang="en-US" b="0" dirty="0" smtClean="0"/>
          </a:p>
          <a:p>
            <a:pPr marL="342900" indent="-342900">
              <a:buFont typeface="Wingdings" charset="2"/>
              <a:buChar char="§"/>
            </a:pPr>
            <a:r>
              <a:rPr lang="en-US" dirty="0"/>
              <a:t>Enrichment: can new knowledge emerge from knowledge graphs?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Knowledge </a:t>
            </a:r>
            <a:r>
              <a:rPr lang="en-US" b="1" dirty="0" smtClean="0">
                <a:solidFill>
                  <a:srgbClr val="C00000"/>
                </a:solidFill>
              </a:rPr>
              <a:t>discovery: Key discovery </a:t>
            </a:r>
            <a:endParaRPr lang="en-US" b="1" dirty="0">
              <a:solidFill>
                <a:srgbClr val="C00000"/>
              </a:solidFill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dirty="0"/>
              <a:t>Automatic reasoning and planning</a:t>
            </a:r>
          </a:p>
          <a:p>
            <a:pPr marL="342900" indent="-342900">
              <a:buFont typeface="Wingdings" charset="2"/>
              <a:buChar char="§"/>
            </a:pPr>
            <a:endParaRPr lang="en-US" dirty="0" smtClean="0"/>
          </a:p>
          <a:p>
            <a:pPr marL="342900" indent="-342900">
              <a:buFont typeface="Wingdings" charset="2"/>
              <a:buChar char="§"/>
            </a:pPr>
            <a:r>
              <a:rPr lang="en-US" dirty="0" smtClean="0"/>
              <a:t>Validation</a:t>
            </a:r>
            <a:r>
              <a:rPr lang="en-US" dirty="0"/>
              <a:t>: </a:t>
            </a:r>
            <a:r>
              <a:rPr lang="en-US" dirty="0" smtClean="0"/>
              <a:t>knowledge graphs may contain errors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b="1" dirty="0" smtClean="0">
                <a:solidFill>
                  <a:srgbClr val="C00000"/>
                </a:solidFill>
              </a:rPr>
              <a:t>Link </a:t>
            </a:r>
            <a:r>
              <a:rPr lang="en-US" b="1" dirty="0">
                <a:solidFill>
                  <a:srgbClr val="C00000"/>
                </a:solidFill>
              </a:rPr>
              <a:t>V</a:t>
            </a:r>
            <a:r>
              <a:rPr lang="en-US" b="1" dirty="0" smtClean="0">
                <a:solidFill>
                  <a:srgbClr val="C00000"/>
                </a:solidFill>
              </a:rPr>
              <a:t>alidation </a:t>
            </a:r>
            <a:endParaRPr lang="en-US" b="1" dirty="0">
              <a:solidFill>
                <a:srgbClr val="C00000"/>
              </a:solidFill>
            </a:endParaRPr>
          </a:p>
          <a:p>
            <a:pPr marL="800100" lvl="1" indent="-342900">
              <a:buFont typeface="Wingdings" charset="2"/>
              <a:buChar char="§"/>
            </a:pPr>
            <a:r>
              <a:rPr lang="en-US" dirty="0"/>
              <a:t>Dealing with errors and ambiguities</a:t>
            </a:r>
          </a:p>
          <a:p>
            <a:pPr marL="800100" lvl="1" indent="-342900">
              <a:buFont typeface="Wingdings" charset="2"/>
              <a:buChar char="§"/>
            </a:pPr>
            <a:endParaRPr lang="en-US" b="1" dirty="0" smtClean="0"/>
          </a:p>
          <a:p>
            <a:pPr marL="800100" lvl="1" indent="-342900">
              <a:buFont typeface="Wingdings" charset="2"/>
              <a:buChar char="§"/>
            </a:pPr>
            <a:endParaRPr lang="en-US" b="0" dirty="0" smtClean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60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 smtClean="0"/>
              <a:t>Linked</a:t>
            </a:r>
            <a:r>
              <a:rPr lang="fr-FR" smtClean="0"/>
              <a:t> Data </a:t>
            </a:r>
            <a:r>
              <a:rPr lang="fr-FR" err="1" smtClean="0"/>
              <a:t>Principles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373563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Clr>
                <a:srgbClr val="800000"/>
              </a:buClr>
              <a:buFont typeface="+mj-ea"/>
              <a:buAutoNum type="circleNumDbPlain"/>
            </a:pPr>
            <a:r>
              <a:rPr lang="fr-FR" dirty="0" smtClean="0"/>
              <a:t>Use HTTP </a:t>
            </a:r>
            <a:r>
              <a:rPr lang="fr-FR" dirty="0" err="1" smtClean="0"/>
              <a:t>URIs</a:t>
            </a:r>
            <a:r>
              <a:rPr lang="fr-FR" dirty="0" smtClean="0"/>
              <a:t> as </a:t>
            </a:r>
            <a:r>
              <a:rPr lang="fr-FR" dirty="0" err="1" smtClean="0"/>
              <a:t>identifiers</a:t>
            </a:r>
            <a:r>
              <a:rPr lang="fr-FR" dirty="0" smtClean="0"/>
              <a:t> for </a:t>
            </a:r>
            <a:r>
              <a:rPr lang="fr-FR" dirty="0" err="1" smtClean="0"/>
              <a:t>resources</a:t>
            </a:r>
            <a:r>
              <a:rPr lang="fr-FR" dirty="0" smtClean="0"/>
              <a:t> </a:t>
            </a:r>
          </a:p>
          <a:p>
            <a:r>
              <a:rPr lang="fr-FR" b="0" dirty="0"/>
              <a:t>	</a:t>
            </a:r>
            <a:r>
              <a:rPr lang="fr-FR" b="0" dirty="0" smtClean="0">
                <a:sym typeface="Wingdings"/>
              </a:rPr>
              <a:t> </a:t>
            </a:r>
            <a:r>
              <a:rPr lang="fr-FR" b="0" dirty="0" err="1" smtClean="0">
                <a:sym typeface="Wingdings"/>
              </a:rPr>
              <a:t>so</a:t>
            </a:r>
            <a:r>
              <a:rPr lang="fr-FR" b="0" dirty="0" smtClean="0">
                <a:sym typeface="Wingdings"/>
              </a:rPr>
              <a:t> people </a:t>
            </a:r>
            <a:r>
              <a:rPr lang="fr-FR" b="0" dirty="0" err="1" smtClean="0">
                <a:sym typeface="Wingdings"/>
              </a:rPr>
              <a:t>can</a:t>
            </a:r>
            <a:r>
              <a:rPr lang="fr-FR" b="0" dirty="0" smtClean="0">
                <a:sym typeface="Wingdings"/>
              </a:rPr>
              <a:t> look up the data</a:t>
            </a:r>
          </a:p>
          <a:p>
            <a:endParaRPr lang="fr-FR" sz="800" b="0" dirty="0" smtClean="0">
              <a:sym typeface="Wingdings"/>
            </a:endParaRPr>
          </a:p>
          <a:p>
            <a:pPr marL="457200" indent="-457200">
              <a:buClr>
                <a:srgbClr val="800000"/>
              </a:buClr>
              <a:buFont typeface="+mj-ea"/>
              <a:buAutoNum type="circleNumDbPlain" startAt="2"/>
            </a:pPr>
            <a:r>
              <a:rPr lang="fr-FR" dirty="0" err="1" smtClean="0">
                <a:sym typeface="Wingdings"/>
              </a:rPr>
              <a:t>Provide</a:t>
            </a:r>
            <a:r>
              <a:rPr lang="fr-FR" dirty="0" smtClean="0">
                <a:sym typeface="Wingdings"/>
              </a:rPr>
              <a:t> data at the location of </a:t>
            </a:r>
            <a:r>
              <a:rPr lang="fr-FR" dirty="0" err="1" smtClean="0">
                <a:sym typeface="Wingdings"/>
              </a:rPr>
              <a:t>URIs</a:t>
            </a:r>
            <a:r>
              <a:rPr lang="fr-FR" dirty="0" smtClean="0">
                <a:sym typeface="Wingdings"/>
              </a:rPr>
              <a:t> </a:t>
            </a:r>
          </a:p>
          <a:p>
            <a:r>
              <a:rPr lang="fr-FR" b="0" dirty="0">
                <a:sym typeface="Wingdings"/>
              </a:rPr>
              <a:t>	</a:t>
            </a:r>
            <a:r>
              <a:rPr lang="fr-FR" b="0" dirty="0" smtClean="0">
                <a:sym typeface="Wingdings"/>
              </a:rPr>
              <a:t> to </a:t>
            </a:r>
            <a:r>
              <a:rPr lang="fr-FR" b="0" dirty="0" err="1" smtClean="0">
                <a:sym typeface="Wingdings"/>
              </a:rPr>
              <a:t>provide</a:t>
            </a:r>
            <a:r>
              <a:rPr lang="fr-FR" b="0" dirty="0" smtClean="0">
                <a:sym typeface="Wingdings"/>
              </a:rPr>
              <a:t> data for </a:t>
            </a:r>
            <a:r>
              <a:rPr lang="fr-FR" b="0" dirty="0" err="1" smtClean="0">
                <a:sym typeface="Wingdings"/>
              </a:rPr>
              <a:t>interested</a:t>
            </a:r>
            <a:r>
              <a:rPr lang="fr-FR" b="0" dirty="0" smtClean="0">
                <a:sym typeface="Wingdings"/>
              </a:rPr>
              <a:t> parties </a:t>
            </a:r>
          </a:p>
          <a:p>
            <a:endParaRPr lang="fr-FR" sz="800" b="0" dirty="0" smtClean="0">
              <a:sym typeface="Wingdings"/>
            </a:endParaRPr>
          </a:p>
          <a:p>
            <a:pPr marL="457200" indent="-457200">
              <a:buClr>
                <a:srgbClr val="800000"/>
              </a:buClr>
              <a:buFont typeface="+mj-ea"/>
              <a:buAutoNum type="circleNumDbPlain" startAt="3"/>
            </a:pPr>
            <a:r>
              <a:rPr lang="fr-FR" dirty="0" err="1" smtClean="0">
                <a:sym typeface="Wingdings"/>
              </a:rPr>
              <a:t>Include</a:t>
            </a:r>
            <a:r>
              <a:rPr lang="fr-FR" dirty="0" smtClean="0">
                <a:sym typeface="Wingdings"/>
              </a:rPr>
              <a:t> links to </a:t>
            </a:r>
            <a:r>
              <a:rPr lang="fr-FR" dirty="0" err="1" smtClean="0">
                <a:sym typeface="Wingdings"/>
              </a:rPr>
              <a:t>other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resources</a:t>
            </a:r>
            <a:r>
              <a:rPr lang="fr-FR" dirty="0" smtClean="0">
                <a:sym typeface="Wingdings"/>
              </a:rPr>
              <a:t> </a:t>
            </a:r>
          </a:p>
          <a:p>
            <a:r>
              <a:rPr lang="fr-FR" b="0" dirty="0">
                <a:sym typeface="Wingdings"/>
              </a:rPr>
              <a:t>	</a:t>
            </a:r>
            <a:r>
              <a:rPr lang="fr-FR" b="0" dirty="0" smtClean="0">
                <a:sym typeface="Wingdings"/>
              </a:rPr>
              <a:t></a:t>
            </a:r>
            <a:r>
              <a:rPr lang="fr-FR" b="0" dirty="0" err="1" smtClean="0">
                <a:sym typeface="Wingdings"/>
              </a:rPr>
              <a:t>so</a:t>
            </a:r>
            <a:r>
              <a:rPr lang="fr-FR" b="0" dirty="0" smtClean="0">
                <a:sym typeface="Wingdings"/>
              </a:rPr>
              <a:t> people </a:t>
            </a:r>
            <a:r>
              <a:rPr lang="fr-FR" b="0" dirty="0" err="1" smtClean="0">
                <a:sym typeface="Wingdings"/>
              </a:rPr>
              <a:t>can</a:t>
            </a:r>
            <a:r>
              <a:rPr lang="fr-FR" b="0" dirty="0" smtClean="0">
                <a:sym typeface="Wingdings"/>
              </a:rPr>
              <a:t> </a:t>
            </a:r>
            <a:r>
              <a:rPr lang="fr-FR" b="0" dirty="0" err="1" smtClean="0">
                <a:sym typeface="Wingdings"/>
              </a:rPr>
              <a:t>discover</a:t>
            </a:r>
            <a:r>
              <a:rPr lang="fr-FR" b="0" dirty="0" smtClean="0">
                <a:sym typeface="Wingdings"/>
              </a:rPr>
              <a:t> more </a:t>
            </a:r>
            <a:r>
              <a:rPr lang="fr-FR" b="0" dirty="0" err="1" smtClean="0">
                <a:sym typeface="Wingdings"/>
              </a:rPr>
              <a:t>things</a:t>
            </a:r>
            <a:r>
              <a:rPr lang="fr-FR" b="0" dirty="0" smtClean="0">
                <a:sym typeface="Wingdings"/>
              </a:rPr>
              <a:t> </a:t>
            </a:r>
          </a:p>
          <a:p>
            <a:r>
              <a:rPr lang="fr-FR" b="0" dirty="0">
                <a:sym typeface="Wingdings"/>
              </a:rPr>
              <a:t>	</a:t>
            </a:r>
            <a:r>
              <a:rPr lang="fr-FR" b="0" dirty="0" smtClean="0">
                <a:sym typeface="Wingdings"/>
              </a:rPr>
              <a:t></a:t>
            </a:r>
            <a:r>
              <a:rPr lang="fr-FR" b="0" dirty="0" err="1" smtClean="0">
                <a:sym typeface="Wingdings"/>
              </a:rPr>
              <a:t>bridging</a:t>
            </a:r>
            <a:r>
              <a:rPr lang="fr-FR" b="0" dirty="0" smtClean="0">
                <a:sym typeface="Wingdings"/>
              </a:rPr>
              <a:t> disciplines and </a:t>
            </a:r>
            <a:r>
              <a:rPr lang="fr-FR" b="0" dirty="0" err="1" smtClean="0">
                <a:sym typeface="Wingdings"/>
              </a:rPr>
              <a:t>domains</a:t>
            </a:r>
            <a:r>
              <a:rPr lang="fr-FR" b="0" dirty="0" smtClean="0">
                <a:sym typeface="Wingdings"/>
              </a:rPr>
              <a:t> </a:t>
            </a:r>
            <a:endParaRPr lang="fr-FR" b="0" dirty="0">
              <a:sym typeface="Wingdings"/>
            </a:endParaRPr>
          </a:p>
          <a:p>
            <a:r>
              <a:rPr lang="fr-FR" b="0" dirty="0" smtClean="0">
                <a:sym typeface="Wingdings"/>
              </a:rPr>
              <a:t>	 </a:t>
            </a:r>
            <a:r>
              <a:rPr lang="fr-FR" b="0" dirty="0" err="1" smtClean="0"/>
              <a:t>Unlock</a:t>
            </a:r>
            <a:r>
              <a:rPr lang="fr-FR" b="0" dirty="0" smtClean="0"/>
              <a:t> </a:t>
            </a:r>
            <a:r>
              <a:rPr lang="fr-FR" b="0" dirty="0"/>
              <a:t>the </a:t>
            </a:r>
            <a:r>
              <a:rPr lang="fr-FR" b="0" dirty="0" err="1"/>
              <a:t>potential</a:t>
            </a:r>
            <a:r>
              <a:rPr lang="fr-FR" b="0" dirty="0"/>
              <a:t> of </a:t>
            </a:r>
            <a:r>
              <a:rPr lang="fr-FR" b="0" dirty="0" err="1"/>
              <a:t>island</a:t>
            </a:r>
            <a:r>
              <a:rPr lang="fr-FR" b="0" dirty="0"/>
              <a:t> </a:t>
            </a:r>
            <a:r>
              <a:rPr lang="fr-FR" b="0" dirty="0" err="1"/>
              <a:t>repositories</a:t>
            </a:r>
            <a:r>
              <a:rPr lang="fr-FR" b="0" dirty="0"/>
              <a:t> </a:t>
            </a:r>
          </a:p>
          <a:p>
            <a:endParaRPr lang="fr-FR" b="0" dirty="0" smtClean="0">
              <a:sym typeface="Wingdings"/>
            </a:endParaRPr>
          </a:p>
          <a:p>
            <a:r>
              <a:rPr lang="fr-FR" b="0" dirty="0">
                <a:sym typeface="Wingdings"/>
              </a:rPr>
              <a:t>	</a:t>
            </a:r>
            <a:endParaRPr lang="fr-FR" b="0" dirty="0"/>
          </a:p>
        </p:txBody>
      </p:sp>
      <p:pic>
        <p:nvPicPr>
          <p:cNvPr id="4" name="Image 25" descr="Picture 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87" y="152717"/>
            <a:ext cx="2468396" cy="260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58987" y="2758218"/>
            <a:ext cx="25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 Berners Lee, 2006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678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04710" cy="1371600"/>
          </a:xfrm>
        </p:spPr>
        <p:txBody>
          <a:bodyPr>
            <a:normAutofit fontScale="90000"/>
          </a:bodyPr>
          <a:lstStyle/>
          <a:p>
            <a:r>
              <a:rPr lang="en-GB" smtClean="0"/>
              <a:t>RDF – Resource Description Framework 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GB" dirty="0" smtClean="0"/>
              <a:t>Statements of &lt; subject  predicate object &gt;  </a:t>
            </a:r>
            <a:endParaRPr lang="en-GB" dirty="0"/>
          </a:p>
        </p:txBody>
      </p:sp>
      <p:sp>
        <p:nvSpPr>
          <p:cNvPr id="4" name="Ellipse 3"/>
          <p:cNvSpPr/>
          <p:nvPr/>
        </p:nvSpPr>
        <p:spPr>
          <a:xfrm>
            <a:off x="457198" y="2770909"/>
            <a:ext cx="3895437" cy="48490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GB" sz="1400" smtClean="0">
                <a:solidFill>
                  <a:schemeClr val="tx1"/>
                </a:solidFill>
              </a:rPr>
              <a:t>http://dbpedia.org/resource/Airbus </a:t>
            </a:r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7907" y="2667244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/>
              <a:t>dbo:name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207505" y="2817151"/>
            <a:ext cx="9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“Airbus”</a:t>
            </a:r>
            <a:endParaRPr lang="en-GB" dirty="0"/>
          </a:p>
        </p:txBody>
      </p:sp>
      <p:cxnSp>
        <p:nvCxnSpPr>
          <p:cNvPr id="11" name="Connecteur droit avec flèche 10"/>
          <p:cNvCxnSpPr>
            <a:stCxn id="4" idx="6"/>
            <a:endCxn id="7" idx="1"/>
          </p:cNvCxnSpPr>
          <p:nvPr/>
        </p:nvCxnSpPr>
        <p:spPr>
          <a:xfrm flipV="1">
            <a:off x="4352635" y="3001817"/>
            <a:ext cx="2854870" cy="115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269231" y="3673039"/>
            <a:ext cx="129678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600" dirty="0" smtClean="0">
                <a:solidFill>
                  <a:srgbClr val="00B050"/>
                </a:solidFill>
              </a:rPr>
              <a:t>Subject</a:t>
            </a:r>
            <a:endParaRPr lang="en-GB" sz="2600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95942" y="3647272"/>
            <a:ext cx="168828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600" dirty="0" smtClean="0">
                <a:solidFill>
                  <a:srgbClr val="00B050"/>
                </a:solidFill>
              </a:rPr>
              <a:t>Predicate </a:t>
            </a:r>
            <a:endParaRPr lang="en-GB" sz="2600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00345" y="3647272"/>
            <a:ext cx="114830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600" smtClean="0">
                <a:solidFill>
                  <a:srgbClr val="00B050"/>
                </a:solidFill>
              </a:rPr>
              <a:t>Object</a:t>
            </a:r>
            <a:endParaRPr lang="en-GB" sz="2600">
              <a:solidFill>
                <a:srgbClr val="00B05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26369" y="5093915"/>
            <a:ext cx="2070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mtClean="0"/>
              <a:t>… is called a triple</a:t>
            </a:r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28878" cy="1371600"/>
          </a:xfrm>
        </p:spPr>
        <p:txBody>
          <a:bodyPr>
            <a:normAutofit/>
          </a:bodyPr>
          <a:lstStyle/>
          <a:p>
            <a:r>
              <a:rPr lang="en-GB" dirty="0" smtClean="0"/>
              <a:t>Linked open Data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329" y="903072"/>
            <a:ext cx="5961331" cy="4950721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5</a:t>
            </a:fld>
            <a:endParaRPr lang="fr-FR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23989" y="2002359"/>
            <a:ext cx="3151239" cy="4373563"/>
          </a:xfrm>
        </p:spPr>
        <p:txBody>
          <a:bodyPr/>
          <a:lstStyle/>
          <a:p>
            <a:r>
              <a:rPr lang="en-US" dirty="0"/>
              <a:t>Linked Data - Datasets under an open access </a:t>
            </a:r>
          </a:p>
          <a:p>
            <a:pPr marL="342900" indent="-342900">
              <a:buFontTx/>
              <a:buChar char="-"/>
            </a:pPr>
            <a:r>
              <a:rPr lang="fi-FI" dirty="0" smtClean="0"/>
              <a:t>1,139</a:t>
            </a:r>
            <a:r>
              <a:rPr lang="en-US" dirty="0" smtClean="0"/>
              <a:t> </a:t>
            </a:r>
            <a:r>
              <a:rPr lang="en-US" dirty="0"/>
              <a:t>datasets 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over 100B triples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smtClean="0"/>
              <a:t>about 500M links</a:t>
            </a:r>
          </a:p>
          <a:p>
            <a:pPr marL="342900" indent="-342900">
              <a:buFontTx/>
              <a:buChar char="-"/>
            </a:pPr>
            <a:r>
              <a:rPr lang="en-US" dirty="0"/>
              <a:t>s</a:t>
            </a:r>
            <a:r>
              <a:rPr lang="en-US" dirty="0" smtClean="0"/>
              <a:t>everal domains </a:t>
            </a:r>
          </a:p>
          <a:p>
            <a:endParaRPr lang="en-US" dirty="0" smtClean="0"/>
          </a:p>
          <a:p>
            <a:r>
              <a:rPr lang="en-US" dirty="0" smtClean="0"/>
              <a:t>Ex. </a:t>
            </a:r>
            <a:r>
              <a:rPr lang="en-US" dirty="0" err="1" smtClean="0"/>
              <a:t>DBPedia</a:t>
            </a:r>
            <a:r>
              <a:rPr lang="en-US" dirty="0" smtClean="0"/>
              <a:t> : 1.5 B triples</a:t>
            </a:r>
            <a:endParaRPr lang="en-US" dirty="0"/>
          </a:p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611475" y="5781158"/>
            <a:ext cx="5293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333333"/>
                </a:solidFill>
                <a:latin typeface="Helvetica Neue" charset="0"/>
              </a:rPr>
              <a:t>"Linking Open Data cloud diagram 2017, by </a:t>
            </a:r>
            <a:r>
              <a:rPr lang="en-US" sz="1400" dirty="0" err="1">
                <a:solidFill>
                  <a:srgbClr val="333333"/>
                </a:solidFill>
                <a:latin typeface="Helvetica Neue" charset="0"/>
              </a:rPr>
              <a:t>Andrejs</a:t>
            </a:r>
            <a:r>
              <a:rPr lang="en-US" sz="1400" dirty="0">
                <a:solidFill>
                  <a:srgbClr val="333333"/>
                </a:solidFill>
                <a:latin typeface="Helvetica Neue" charset="0"/>
              </a:rPr>
              <a:t> Abele, John P. McCrae, Paul </a:t>
            </a:r>
            <a:r>
              <a:rPr lang="en-US" sz="1400" dirty="0" err="1">
                <a:solidFill>
                  <a:srgbClr val="333333"/>
                </a:solidFill>
                <a:latin typeface="Helvetica Neue" charset="0"/>
              </a:rPr>
              <a:t>Buitelaar</a:t>
            </a:r>
            <a:r>
              <a:rPr lang="en-US" sz="1400" dirty="0">
                <a:solidFill>
                  <a:srgbClr val="333333"/>
                </a:solidFill>
                <a:latin typeface="Helvetica Neue" charset="0"/>
              </a:rPr>
              <a:t>, Anja </a:t>
            </a:r>
            <a:r>
              <a:rPr lang="en-US" sz="1400" dirty="0" err="1">
                <a:solidFill>
                  <a:srgbClr val="333333"/>
                </a:solidFill>
                <a:latin typeface="Helvetica Neue" charset="0"/>
              </a:rPr>
              <a:t>Jentzsch</a:t>
            </a:r>
            <a:r>
              <a:rPr lang="en-US" sz="1400" dirty="0">
                <a:solidFill>
                  <a:srgbClr val="333333"/>
                </a:solidFill>
                <a:latin typeface="Helvetica Neue" charset="0"/>
              </a:rPr>
              <a:t> and Richard </a:t>
            </a:r>
            <a:r>
              <a:rPr lang="en-US" sz="1400" dirty="0" err="1">
                <a:solidFill>
                  <a:srgbClr val="333333"/>
                </a:solidFill>
                <a:latin typeface="Helvetica Neue" charset="0"/>
              </a:rPr>
              <a:t>Cyganiak</a:t>
            </a:r>
            <a:r>
              <a:rPr lang="en-US" sz="1400" dirty="0">
                <a:solidFill>
                  <a:srgbClr val="333333"/>
                </a:solidFill>
                <a:latin typeface="Helvetica Neue" charset="0"/>
              </a:rPr>
              <a:t>. http://</a:t>
            </a:r>
            <a:r>
              <a:rPr lang="en-US" sz="1400" dirty="0" err="1">
                <a:solidFill>
                  <a:srgbClr val="333333"/>
                </a:solidFill>
                <a:latin typeface="Helvetica Neue" charset="0"/>
              </a:rPr>
              <a:t>lod-cloud.net</a:t>
            </a:r>
            <a:r>
              <a:rPr lang="en-US" sz="1400" dirty="0" smtClean="0">
                <a:solidFill>
                  <a:srgbClr val="333333"/>
                </a:solidFill>
                <a:latin typeface="Helvetica Neue" charset="0"/>
              </a:rPr>
              <a:t>/"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234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/>
              <a:t>Need of knowledge </a:t>
            </a:r>
            <a:endParaRPr lang="en-US" sz="6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983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344877" cy="1127051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The role of knowledge in AI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5" name="Espace réservé du contenu 4" descr="Screenshot 2017-11-11 16.42.54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" b="1542"/>
          <a:stretch>
            <a:fillRect/>
          </a:stretch>
        </p:blipFill>
        <p:spPr>
          <a:xfrm>
            <a:off x="457200" y="883145"/>
            <a:ext cx="7620000" cy="437356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7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981293" y="953427"/>
            <a:ext cx="340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[Artificial Intelligence 47 (1991)]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385370" y="3249176"/>
            <a:ext cx="4416706" cy="1754326"/>
          </a:xfrm>
          <a:prstGeom prst="rect">
            <a:avLst/>
          </a:prstGeom>
          <a:solidFill>
            <a:srgbClr val="FFFFFF"/>
          </a:solidFill>
          <a:ln w="28575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GB" i="1" dirty="0" smtClean="0"/>
          </a:p>
          <a:p>
            <a:pPr algn="just"/>
            <a:r>
              <a:rPr lang="en-GB" i="1" dirty="0" smtClean="0"/>
              <a:t>The knowledge principle: “if a program is to perform a complex task well, </a:t>
            </a:r>
            <a:r>
              <a:rPr lang="en-GB" b="1" i="1" dirty="0" smtClean="0"/>
              <a:t>it must know a great deal about the world </a:t>
            </a:r>
            <a:r>
              <a:rPr lang="en-GB" i="1" dirty="0" smtClean="0"/>
              <a:t>in which it operates</a:t>
            </a:r>
            <a:r>
              <a:rPr lang="en-GB" b="1" i="1" dirty="0" smtClean="0"/>
              <a:t>.</a:t>
            </a:r>
            <a:r>
              <a:rPr lang="en-GB" i="1" dirty="0" smtClean="0"/>
              <a:t>”</a:t>
            </a:r>
          </a:p>
          <a:p>
            <a:pPr algn="just"/>
            <a:endParaRPr lang="en-GB" i="1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H="1" flipV="1">
            <a:off x="4005386" y="3487616"/>
            <a:ext cx="379984" cy="26830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07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87266" cy="1371600"/>
          </a:xfrm>
        </p:spPr>
        <p:txBody>
          <a:bodyPr/>
          <a:lstStyle/>
          <a:p>
            <a:r>
              <a:rPr lang="en-US" dirty="0" smtClean="0"/>
              <a:t>Ontology, </a:t>
            </a:r>
            <a:r>
              <a:rPr lang="en-US" smtClean="0"/>
              <a:t>a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8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017" y="1742768"/>
            <a:ext cx="8283679" cy="4373563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b="0" dirty="0" smtClean="0"/>
              <a:t>An </a:t>
            </a:r>
            <a:r>
              <a:rPr lang="en-US" b="0" dirty="0"/>
              <a:t>ontology is an </a:t>
            </a:r>
            <a:r>
              <a:rPr lang="en-US" dirty="0"/>
              <a:t>explicit</a:t>
            </a:r>
            <a:r>
              <a:rPr lang="en-US" b="0" dirty="0"/>
              <a:t>, </a:t>
            </a:r>
            <a:r>
              <a:rPr lang="en-US" dirty="0"/>
              <a:t>formal</a:t>
            </a:r>
            <a:r>
              <a:rPr lang="en-US" b="0" dirty="0"/>
              <a:t> </a:t>
            </a:r>
            <a:r>
              <a:rPr lang="en-US" dirty="0"/>
              <a:t>specification</a:t>
            </a:r>
            <a:r>
              <a:rPr lang="en-US" b="0" dirty="0"/>
              <a:t> of a </a:t>
            </a:r>
            <a:r>
              <a:rPr lang="en-US" dirty="0"/>
              <a:t>shared</a:t>
            </a:r>
            <a:r>
              <a:rPr lang="en-US" b="0" dirty="0"/>
              <a:t> </a:t>
            </a:r>
            <a:r>
              <a:rPr lang="en-US" dirty="0"/>
              <a:t>conceptualization.” </a:t>
            </a:r>
          </a:p>
          <a:p>
            <a:pPr algn="r"/>
            <a:r>
              <a:rPr lang="en-US" b="0" dirty="0" smtClean="0"/>
              <a:t>[Thomas R. Gruber, 1993]</a:t>
            </a:r>
          </a:p>
          <a:p>
            <a:endParaRPr lang="en-US" dirty="0" smtClean="0"/>
          </a:p>
          <a:p>
            <a:r>
              <a:rPr lang="en-US" dirty="0" smtClean="0"/>
              <a:t>Conceptualization: </a:t>
            </a:r>
            <a:r>
              <a:rPr lang="en-US" b="0" dirty="0" smtClean="0"/>
              <a:t>abstract model of domain related expressions</a:t>
            </a:r>
          </a:p>
          <a:p>
            <a:r>
              <a:rPr lang="en-US" dirty="0" smtClean="0"/>
              <a:t>Specification: </a:t>
            </a:r>
            <a:r>
              <a:rPr lang="en-US" b="0" dirty="0" smtClean="0"/>
              <a:t>domain related</a:t>
            </a:r>
          </a:p>
          <a:p>
            <a:r>
              <a:rPr lang="en-US" dirty="0" smtClean="0"/>
              <a:t>Explicit: </a:t>
            </a:r>
            <a:r>
              <a:rPr lang="en-US" b="0" dirty="0" smtClean="0"/>
              <a:t>semantics of all expressions is clear</a:t>
            </a:r>
          </a:p>
          <a:p>
            <a:r>
              <a:rPr lang="en-US" dirty="0" smtClean="0"/>
              <a:t>Formal: </a:t>
            </a:r>
            <a:r>
              <a:rPr lang="en-US" b="0" dirty="0" smtClean="0"/>
              <a:t>machine-readable</a:t>
            </a:r>
          </a:p>
          <a:p>
            <a:r>
              <a:rPr lang="en-US" dirty="0" smtClean="0"/>
              <a:t>Shared: </a:t>
            </a:r>
            <a:r>
              <a:rPr lang="en-US" b="0" dirty="0" smtClean="0"/>
              <a:t>consensus (different people have different perceptions)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3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Web: Ontologies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070" y="1437968"/>
            <a:ext cx="4146364" cy="43735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8840-4B08-6347-9483-EB92BA080F87}" type="slidenum">
              <a:rPr lang="fr-FR" smtClean="0"/>
              <a:t>9</a:t>
            </a:fld>
            <a:endParaRPr lang="fr-FR"/>
          </a:p>
        </p:txBody>
      </p:sp>
      <p:sp>
        <p:nvSpPr>
          <p:cNvPr id="6" name="Rounded Rectangle 5"/>
          <p:cNvSpPr/>
          <p:nvPr/>
        </p:nvSpPr>
        <p:spPr>
          <a:xfrm>
            <a:off x="5850194" y="3392129"/>
            <a:ext cx="1455174" cy="106188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11"/>
          <p:cNvSpPr txBox="1">
            <a:spLocks/>
          </p:cNvSpPr>
          <p:nvPr/>
        </p:nvSpPr>
        <p:spPr>
          <a:xfrm>
            <a:off x="223989" y="2002359"/>
            <a:ext cx="4338179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RDFS – Resource Description Framework Schema </a:t>
            </a:r>
          </a:p>
          <a:p>
            <a:pPr marL="342900" indent="-342900">
              <a:buFont typeface="Arial" charset="0"/>
              <a:buChar char="•"/>
            </a:pPr>
            <a:r>
              <a:rPr lang="en-GB" b="0" dirty="0" smtClean="0"/>
              <a:t>Lightweight ontologies  </a:t>
            </a:r>
          </a:p>
          <a:p>
            <a:pPr marL="342900" indent="-342900">
              <a:buFont typeface="Arial" charset="0"/>
              <a:buChar char="•"/>
            </a:pPr>
            <a:endParaRPr lang="en-GB" dirty="0" smtClean="0"/>
          </a:p>
          <a:p>
            <a:r>
              <a:rPr lang="en-GB" dirty="0" smtClean="0"/>
              <a:t>OWL – Web Ontology Language </a:t>
            </a:r>
          </a:p>
          <a:p>
            <a:pPr marL="342900" indent="-342900">
              <a:buFont typeface="Arial" charset="0"/>
              <a:buChar char="•"/>
            </a:pPr>
            <a:r>
              <a:rPr lang="en-GB" b="0" dirty="0" smtClean="0"/>
              <a:t>Expressive ontologies</a:t>
            </a:r>
          </a:p>
          <a:p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827639" y="5797792"/>
            <a:ext cx="35002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err="1" smtClean="0"/>
              <a:t>Source</a:t>
            </a:r>
            <a:r>
              <a:rPr lang="en-US" sz="1200" smtClean="0"/>
              <a:t>: </a:t>
            </a:r>
            <a:r>
              <a:rPr lang="en-US" sz="1200" smtClean="0">
                <a:hlinkClick r:id="rId3"/>
              </a:rPr>
              <a:t>https</a:t>
            </a:r>
            <a:r>
              <a:rPr lang="en-US" sz="120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it.wikipedia.org/wiki/File:W3C-Semantic_Web_layerCake.png</a:t>
            </a:r>
            <a:r>
              <a:rPr lang="en-US" sz="1200" dirty="0" smtClean="0"/>
              <a:t> 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2854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el">
  <a:themeElements>
    <a:clrScheme name="Essentie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e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e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plate_LIST">
  <a:themeElements>
    <a:clrScheme name="LIST">
      <a:dk1>
        <a:srgbClr val="141313"/>
      </a:dk1>
      <a:lt1>
        <a:sysClr val="window" lastClr="FFFFFF"/>
      </a:lt1>
      <a:dk2>
        <a:srgbClr val="00A0AE"/>
      </a:dk2>
      <a:lt2>
        <a:srgbClr val="EEECE1"/>
      </a:lt2>
      <a:accent1>
        <a:srgbClr val="00A0AE"/>
      </a:accent1>
      <a:accent2>
        <a:srgbClr val="CE0042"/>
      </a:accent2>
      <a:accent3>
        <a:srgbClr val="3D223B"/>
      </a:accent3>
      <a:accent4>
        <a:srgbClr val="009390"/>
      </a:accent4>
      <a:accent5>
        <a:srgbClr val="272336"/>
      </a:accent5>
      <a:accent6>
        <a:srgbClr val="141313"/>
      </a:accent6>
      <a:hlink>
        <a:srgbClr val="00A0AE"/>
      </a:hlink>
      <a:folHlink>
        <a:srgbClr val="CE0042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Template_LIST">
  <a:themeElements>
    <a:clrScheme name="LIST">
      <a:dk1>
        <a:srgbClr val="141313"/>
      </a:dk1>
      <a:lt1>
        <a:sysClr val="window" lastClr="FFFFFF"/>
      </a:lt1>
      <a:dk2>
        <a:srgbClr val="00A0AE"/>
      </a:dk2>
      <a:lt2>
        <a:srgbClr val="EEECE1"/>
      </a:lt2>
      <a:accent1>
        <a:srgbClr val="00A0AE"/>
      </a:accent1>
      <a:accent2>
        <a:srgbClr val="CE0042"/>
      </a:accent2>
      <a:accent3>
        <a:srgbClr val="3D223B"/>
      </a:accent3>
      <a:accent4>
        <a:srgbClr val="009390"/>
      </a:accent4>
      <a:accent5>
        <a:srgbClr val="272336"/>
      </a:accent5>
      <a:accent6>
        <a:srgbClr val="141313"/>
      </a:accent6>
      <a:hlink>
        <a:srgbClr val="00A0AE"/>
      </a:hlink>
      <a:folHlink>
        <a:srgbClr val="CE0042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Template_LIST">
  <a:themeElements>
    <a:clrScheme name="LIST">
      <a:dk1>
        <a:srgbClr val="141313"/>
      </a:dk1>
      <a:lt1>
        <a:sysClr val="window" lastClr="FFFFFF"/>
      </a:lt1>
      <a:dk2>
        <a:srgbClr val="00A0AE"/>
      </a:dk2>
      <a:lt2>
        <a:srgbClr val="EEECE1"/>
      </a:lt2>
      <a:accent1>
        <a:srgbClr val="00A0AE"/>
      </a:accent1>
      <a:accent2>
        <a:srgbClr val="CE0042"/>
      </a:accent2>
      <a:accent3>
        <a:srgbClr val="3D223B"/>
      </a:accent3>
      <a:accent4>
        <a:srgbClr val="009390"/>
      </a:accent4>
      <a:accent5>
        <a:srgbClr val="272336"/>
      </a:accent5>
      <a:accent6>
        <a:srgbClr val="141313"/>
      </a:accent6>
      <a:hlink>
        <a:srgbClr val="00A0AE"/>
      </a:hlink>
      <a:folHlink>
        <a:srgbClr val="CE0042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Essentiel.thmx</Template>
  <TotalTime>9180</TotalTime>
  <Words>1137</Words>
  <Application>Microsoft Macintosh PowerPoint</Application>
  <PresentationFormat>On-screen Show (4:3)</PresentationFormat>
  <Paragraphs>266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42" baseType="lpstr">
      <vt:lpstr>Arial Black</vt:lpstr>
      <vt:lpstr>Bebas Neue</vt:lpstr>
      <vt:lpstr>BentonSans Book</vt:lpstr>
      <vt:lpstr>BentonSans Condensed Book</vt:lpstr>
      <vt:lpstr>Calibri</vt:lpstr>
      <vt:lpstr>Georgia</vt:lpstr>
      <vt:lpstr>Helvetica</vt:lpstr>
      <vt:lpstr>Helvetica Neue</vt:lpstr>
      <vt:lpstr>ＭＳ Ｐゴシック</vt:lpstr>
      <vt:lpstr>Open Sans Light</vt:lpstr>
      <vt:lpstr>Trebuchet MS</vt:lpstr>
      <vt:lpstr>Wingdings</vt:lpstr>
      <vt:lpstr>Arial</vt:lpstr>
      <vt:lpstr>Essentiel</vt:lpstr>
      <vt:lpstr>Template_LIST</vt:lpstr>
      <vt:lpstr>1_Template_LIST</vt:lpstr>
      <vt:lpstr>2_Template_LIST</vt:lpstr>
      <vt:lpstr>Knowledge Graph Completion Part 1: Introduction</vt:lpstr>
      <vt:lpstr>From the WWW to the Web of Data</vt:lpstr>
      <vt:lpstr>Linked Data Principles</vt:lpstr>
      <vt:lpstr>RDF – Resource Description Framework </vt:lpstr>
      <vt:lpstr>Linked open Data </vt:lpstr>
      <vt:lpstr>Need of knowledge </vt:lpstr>
      <vt:lpstr>The role of knowledge in AI </vt:lpstr>
      <vt:lpstr>Ontology, a definition</vt:lpstr>
      <vt:lpstr>Semantic Web: Ontologies</vt:lpstr>
      <vt:lpstr>OWL ontology </vt:lpstr>
      <vt:lpstr>ontology levels </vt:lpstr>
      <vt:lpstr>OWL ontology - axioms </vt:lpstr>
      <vt:lpstr>Linked Open Vocabularies (LOV) </vt:lpstr>
      <vt:lpstr>Ontology predicates Spread on the Semantic Web </vt:lpstr>
      <vt:lpstr>Outline</vt:lpstr>
      <vt:lpstr>Who is developing knowledge graphs?</vt:lpstr>
      <vt:lpstr>Web search without knowledge graphs</vt:lpstr>
      <vt:lpstr>Web search with knowledge graphs</vt:lpstr>
      <vt:lpstr>Question answering with knowledge graphs</vt:lpstr>
      <vt:lpstr>Connecting events and people with knowledge graphs</vt:lpstr>
      <vt:lpstr>Towards a knowledge-powered digital assistant </vt:lpstr>
      <vt:lpstr>knowledge graph: a definition … </vt:lpstr>
      <vt:lpstr>knowledge graph: a definition … </vt:lpstr>
      <vt:lpstr>PowerPoint Presentation</vt:lpstr>
      <vt:lpstr>knowledge graph expansion and enrichment</vt:lpstr>
    </vt:vector>
  </TitlesOfParts>
  <Company>LRI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Linking </dc:title>
  <dc:creator>Fatiha SAIS</dc:creator>
  <cp:lastModifiedBy>Fatiha Sais</cp:lastModifiedBy>
  <cp:revision>885</cp:revision>
  <cp:lastPrinted>2017-11-14T11:44:22Z</cp:lastPrinted>
  <dcterms:created xsi:type="dcterms:W3CDTF">2016-11-25T10:52:29Z</dcterms:created>
  <dcterms:modified xsi:type="dcterms:W3CDTF">2018-04-23T20:59:47Z</dcterms:modified>
</cp:coreProperties>
</file>